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388" r:id="rId2"/>
    <p:sldId id="2402" r:id="rId3"/>
    <p:sldId id="2416" r:id="rId4"/>
    <p:sldId id="2302" r:id="rId5"/>
    <p:sldId id="2418" r:id="rId6"/>
    <p:sldId id="2407" r:id="rId7"/>
    <p:sldId id="2327" r:id="rId8"/>
    <p:sldId id="2408" r:id="rId9"/>
    <p:sldId id="2410" r:id="rId10"/>
    <p:sldId id="2393" r:id="rId11"/>
    <p:sldId id="2392" r:id="rId12"/>
    <p:sldId id="2406" r:id="rId13"/>
    <p:sldId id="2405" r:id="rId14"/>
    <p:sldId id="2413" r:id="rId15"/>
    <p:sldId id="2411" r:id="rId16"/>
  </p:sldIdLst>
  <p:sldSz cx="9144000" cy="5143500" type="screen16x9"/>
  <p:notesSz cx="6797675" cy="9926638"/>
  <p:defaultTextStyle>
    <a:defPPr>
      <a:defRPr lang="en-US"/>
    </a:defPPr>
    <a:lvl1pPr marL="0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31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63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494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26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157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989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820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651" algn="l" defTabSz="685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4" pos="14350" userDrawn="1">
          <p15:clr>
            <a:srgbClr val="A4A3A4"/>
          </p15:clr>
        </p15:guide>
        <p15:guide id="6" pos="982" userDrawn="1">
          <p15:clr>
            <a:srgbClr val="A4A3A4"/>
          </p15:clr>
        </p15:guide>
        <p15:guide id="8" orient="horz" pos="480" userDrawn="1">
          <p15:clr>
            <a:srgbClr val="A4A3A4"/>
          </p15:clr>
        </p15:guide>
        <p15:guide id="10" pos="7678" userDrawn="1">
          <p15:clr>
            <a:srgbClr val="A4A3A4"/>
          </p15:clr>
        </p15:guide>
        <p15:guide id="11" orient="horz" pos="3042">
          <p15:clr>
            <a:srgbClr val="A4A3A4"/>
          </p15:clr>
        </p15:guide>
        <p15:guide id="12" orient="horz" pos="180">
          <p15:clr>
            <a:srgbClr val="A4A3A4"/>
          </p15:clr>
        </p15:guide>
        <p15:guide id="13" pos="5383">
          <p15:clr>
            <a:srgbClr val="A4A3A4"/>
          </p15:clr>
        </p15:guide>
        <p15:guide id="14" pos="368">
          <p15:clr>
            <a:srgbClr val="A4A3A4"/>
          </p15:clr>
        </p15:guide>
        <p15:guide id="1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70"/>
    <a:srgbClr val="034B44"/>
    <a:srgbClr val="486B92"/>
    <a:srgbClr val="D0E8E1"/>
    <a:srgbClr val="CCFFFF"/>
    <a:srgbClr val="9BD0A7"/>
    <a:srgbClr val="FFFF99"/>
    <a:srgbClr val="8AC556"/>
    <a:srgbClr val="3BA28A"/>
    <a:srgbClr val="57B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6202" autoAdjust="0"/>
  </p:normalViewPr>
  <p:slideViewPr>
    <p:cSldViewPr snapToGrid="0" snapToObjects="1">
      <p:cViewPr varScale="1">
        <p:scale>
          <a:sx n="90" d="100"/>
          <a:sy n="90" d="100"/>
        </p:scale>
        <p:origin x="96" y="978"/>
      </p:cViewPr>
      <p:guideLst>
        <p:guide orient="horz" pos="8112"/>
        <p:guide pos="14350"/>
        <p:guide pos="982"/>
        <p:guide orient="horz" pos="480"/>
        <p:guide pos="7678"/>
        <p:guide orient="horz" pos="3042"/>
        <p:guide orient="horz" pos="180"/>
        <p:guide pos="5383"/>
        <p:guide pos="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-3984" y="-96"/>
      </p:cViewPr>
      <p:guideLst>
        <p:guide orient="horz" pos="3126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5023485375427E-2"/>
          <c:y val="4.2840392820809897E-2"/>
          <c:w val="0.91300790276811716"/>
          <c:h val="0.906467187703344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>
              <a:solidFill>
                <a:schemeClr val="bg2"/>
              </a:solidFill>
            </a:ln>
          </c:spPr>
          <c:dPt>
            <c:idx val="0"/>
            <c:bubble3D val="0"/>
            <c:spPr>
              <a:solidFill>
                <a:srgbClr val="7E5086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30-4E3B-9A19-AE83F12CEAE7}"/>
              </c:ext>
            </c:extLst>
          </c:dPt>
          <c:dPt>
            <c:idx val="1"/>
            <c:bubble3D val="0"/>
            <c:spPr>
              <a:solidFill>
                <a:srgbClr val="FFC737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30-4E3B-9A19-AE83F12CEAE7}"/>
              </c:ext>
            </c:extLst>
          </c:dPt>
          <c:dPt>
            <c:idx val="2"/>
            <c:bubble3D val="0"/>
            <c:spPr>
              <a:solidFill>
                <a:srgbClr val="EC72A5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30-4E3B-9A19-AE83F12CEAE7}"/>
              </c:ext>
            </c:extLst>
          </c:dPt>
          <c:dPt>
            <c:idx val="3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B30-4E3B-9A19-AE83F12CEAE7}"/>
              </c:ext>
            </c:extLst>
          </c:dPt>
          <c:cat>
            <c:strRef>
              <c:f>Sheet1!$A$2:$A$4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доходы</c:v>
                </c:pt>
                <c:pt idx="2">
                  <c:v>Налоговые доходы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2802629</c:v>
                </c:pt>
                <c:pt idx="1">
                  <c:v>156529</c:v>
                </c:pt>
                <c:pt idx="2">
                  <c:v>1202149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30-4E3B-9A19-AE83F12CE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pPr>
            <a:r>
              <a:rPr lang="ru-RU" dirty="0">
                <a:solidFill>
                  <a:srgbClr val="007370"/>
                </a:solidFill>
                <a:latin typeface="Arial Black" panose="020B0A04020102020204" pitchFamily="34" charset="0"/>
              </a:rPr>
              <a:t>2022</a:t>
            </a:r>
          </a:p>
        </c:rich>
      </c:tx>
      <c:layout>
        <c:manualLayout>
          <c:xMode val="edge"/>
          <c:yMode val="edge"/>
          <c:x val="0.21849794467281414"/>
          <c:y val="1.2696091127463677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</c:spPr>
            <c:extLst>
              <c:ext xmlns:c16="http://schemas.microsoft.com/office/drawing/2014/chart" uri="{C3380CC4-5D6E-409C-BE32-E72D297353CC}">
                <c16:uniqueId val="{00000001-7632-4732-AA9E-5A3E5BF3B539}"/>
              </c:ext>
            </c:extLst>
          </c:dPt>
          <c:dPt>
            <c:idx val="1"/>
            <c:bubble3D val="0"/>
            <c:spPr>
              <a:solidFill>
                <a:srgbClr val="3BA28A"/>
              </a:solidFill>
            </c:spPr>
            <c:extLst>
              <c:ext xmlns:c16="http://schemas.microsoft.com/office/drawing/2014/chart" uri="{C3380CC4-5D6E-409C-BE32-E72D297353CC}">
                <c16:uniqueId val="{00000003-7632-4732-AA9E-5A3E5BF3B539}"/>
              </c:ext>
            </c:extLst>
          </c:dPt>
          <c:dPt>
            <c:idx val="2"/>
            <c:bubble3D val="0"/>
            <c:spPr>
              <a:solidFill>
                <a:srgbClr val="8AC556"/>
              </a:solidFill>
            </c:spPr>
            <c:extLst>
              <c:ext xmlns:c16="http://schemas.microsoft.com/office/drawing/2014/chart" uri="{C3380CC4-5D6E-409C-BE32-E72D297353CC}">
                <c16:uniqueId val="{00000005-7632-4732-AA9E-5A3E5BF3B539}"/>
              </c:ext>
            </c:extLst>
          </c:dPt>
          <c:cat>
            <c:strRef>
              <c:f>Лист1!$A$2:$A$4</c:f>
              <c:strCache>
                <c:ptCount val="3"/>
                <c:pt idx="0">
                  <c:v>Земельный налог физ лиц</c:v>
                </c:pt>
                <c:pt idx="1">
                  <c:v>Налог на имущество физ лиц</c:v>
                </c:pt>
                <c:pt idx="2">
                  <c:v>Транспортный налог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5902</c:v>
                </c:pt>
                <c:pt idx="2">
                  <c:v>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32-4732-AA9E-5A3E5BF3B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overlay val="0"/>
      <c:txPr>
        <a:bodyPr/>
        <a:lstStyle/>
        <a:p>
          <a:pPr>
            <a:defRPr sz="995" baseline="0">
              <a:solidFill>
                <a:schemeClr val="accent4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pPr>
            <a:r>
              <a:rPr lang="ru-RU" dirty="0">
                <a:solidFill>
                  <a:srgbClr val="007370"/>
                </a:solidFill>
                <a:latin typeface="Arial Black" panose="020B0A04020102020204" pitchFamily="34" charset="0"/>
              </a:rPr>
              <a:t>2021</a:t>
            </a:r>
          </a:p>
        </c:rich>
      </c:tx>
      <c:layout>
        <c:manualLayout>
          <c:xMode val="edge"/>
          <c:yMode val="edge"/>
          <c:x val="0.22290717698033552"/>
          <c:y val="1.2696091127463677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</c:spPr>
            <c:extLst>
              <c:ext xmlns:c16="http://schemas.microsoft.com/office/drawing/2014/chart" uri="{C3380CC4-5D6E-409C-BE32-E72D297353CC}">
                <c16:uniqueId val="{00000001-8CC0-4C47-BF4A-ADD804797242}"/>
              </c:ext>
            </c:extLst>
          </c:dPt>
          <c:dPt>
            <c:idx val="1"/>
            <c:bubble3D val="0"/>
            <c:spPr>
              <a:solidFill>
                <a:srgbClr val="3BA28A"/>
              </a:solidFill>
            </c:spPr>
            <c:extLst>
              <c:ext xmlns:c16="http://schemas.microsoft.com/office/drawing/2014/chart" uri="{C3380CC4-5D6E-409C-BE32-E72D297353CC}">
                <c16:uniqueId val="{00000003-8CC0-4C47-BF4A-ADD804797242}"/>
              </c:ext>
            </c:extLst>
          </c:dPt>
          <c:dPt>
            <c:idx val="2"/>
            <c:bubble3D val="0"/>
            <c:spPr>
              <a:solidFill>
                <a:srgbClr val="8AC556"/>
              </a:solidFill>
            </c:spPr>
            <c:extLst>
              <c:ext xmlns:c16="http://schemas.microsoft.com/office/drawing/2014/chart" uri="{C3380CC4-5D6E-409C-BE32-E72D297353CC}">
                <c16:uniqueId val="{00000005-8CC0-4C47-BF4A-ADD804797242}"/>
              </c:ext>
            </c:extLst>
          </c:dPt>
          <c:cat>
            <c:strRef>
              <c:f>Лист1!$A$2:$A$4</c:f>
              <c:strCache>
                <c:ptCount val="3"/>
                <c:pt idx="0">
                  <c:v>Земельный налог физ лиц</c:v>
                </c:pt>
                <c:pt idx="1">
                  <c:v>Налог на имущество физ лиц</c:v>
                </c:pt>
                <c:pt idx="2">
                  <c:v>Транспортный налог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5349</c:v>
                </c:pt>
                <c:pt idx="2">
                  <c:v>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C0-4C47-BF4A-ADD804797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overlay val="0"/>
      <c:txPr>
        <a:bodyPr/>
        <a:lstStyle/>
        <a:p>
          <a:pPr>
            <a:defRPr sz="995" baseline="0">
              <a:solidFill>
                <a:schemeClr val="accent6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7370"/>
                </a:solidFill>
                <a:latin typeface="Arial Black" panose="020B0A04020102020204" pitchFamily="34" charset="0"/>
              </a:defRPr>
            </a:pPr>
            <a:r>
              <a:rPr lang="ru-RU" dirty="0">
                <a:solidFill>
                  <a:srgbClr val="007370"/>
                </a:solidFill>
                <a:latin typeface="Arial Black" panose="020B0A04020102020204" pitchFamily="34" charset="0"/>
              </a:rPr>
              <a:t>2023</a:t>
            </a:r>
          </a:p>
        </c:rich>
      </c:tx>
      <c:layout>
        <c:manualLayout>
          <c:xMode val="edge"/>
          <c:yMode val="edge"/>
          <c:x val="0.21849794467281414"/>
          <c:y val="1.2696091127463677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</c:spPr>
            <c:extLst>
              <c:ext xmlns:c16="http://schemas.microsoft.com/office/drawing/2014/chart" uri="{C3380CC4-5D6E-409C-BE32-E72D297353CC}">
                <c16:uniqueId val="{00000001-1B90-4260-A81A-F7A5889A8BF5}"/>
              </c:ext>
            </c:extLst>
          </c:dPt>
          <c:dPt>
            <c:idx val="1"/>
            <c:bubble3D val="0"/>
            <c:spPr>
              <a:solidFill>
                <a:srgbClr val="3BA28A"/>
              </a:solidFill>
            </c:spPr>
            <c:extLst>
              <c:ext xmlns:c16="http://schemas.microsoft.com/office/drawing/2014/chart" uri="{C3380CC4-5D6E-409C-BE32-E72D297353CC}">
                <c16:uniqueId val="{00000003-1B90-4260-A81A-F7A5889A8BF5}"/>
              </c:ext>
            </c:extLst>
          </c:dPt>
          <c:dPt>
            <c:idx val="2"/>
            <c:bubble3D val="0"/>
            <c:spPr>
              <a:solidFill>
                <a:srgbClr val="8AC556"/>
              </a:solidFill>
            </c:spPr>
            <c:extLst>
              <c:ext xmlns:c16="http://schemas.microsoft.com/office/drawing/2014/chart" uri="{C3380CC4-5D6E-409C-BE32-E72D297353CC}">
                <c16:uniqueId val="{00000005-1B90-4260-A81A-F7A5889A8BF5}"/>
              </c:ext>
            </c:extLst>
          </c:dPt>
          <c:cat>
            <c:strRef>
              <c:f>Лист1!$A$2:$A$4</c:f>
              <c:strCache>
                <c:ptCount val="3"/>
                <c:pt idx="0">
                  <c:v>Земельный налог физ лиц</c:v>
                </c:pt>
                <c:pt idx="1">
                  <c:v>Налог на имущество физ лиц</c:v>
                </c:pt>
                <c:pt idx="2">
                  <c:v>Транспортный налог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5349</c:v>
                </c:pt>
                <c:pt idx="2">
                  <c:v>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90-4260-A81A-F7A5889A8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overlay val="0"/>
      <c:txPr>
        <a:bodyPr/>
        <a:lstStyle/>
        <a:p>
          <a:pPr>
            <a:defRPr sz="995" baseline="0">
              <a:solidFill>
                <a:schemeClr val="accent4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32679217564158E-2"/>
          <c:y val="9.1025108677821528E-2"/>
          <c:w val="0.91829888571844642"/>
          <c:h val="0.804928949311023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explosion val="22"/>
            <c:spPr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50000">
                    <a:srgbClr val="008080"/>
                  </a:gs>
                  <a:gs pos="100000">
                    <a:srgbClr val="BCEDA1"/>
                  </a:gs>
                </a:gsLst>
                <a:lin ang="13500000" scaled="1"/>
                <a:tileRect/>
              </a:gra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11B-4B30-9FE4-BDDD4A9B3535}"/>
              </c:ext>
            </c:extLst>
          </c:dPt>
          <c:dPt>
            <c:idx val="1"/>
            <c:bubble3D val="0"/>
            <c:spPr>
              <a:solidFill>
                <a:srgbClr val="9FC2C6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11B-4B30-9FE4-BDDD4A9B353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11B-4B30-9FE4-BDDD4A9B3535}"/>
              </c:ext>
            </c:extLst>
          </c:dPt>
          <c:dPt>
            <c:idx val="3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11B-4B30-9FE4-BDDD4A9B353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1B-4B30-9FE4-BDDD4A9B3535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0.04925</cdr:x>
      <cdr:y>0.03716</cdr:y>
    </cdr:from>
    <cdr:to>
      <cdr:x>0.3978</cdr:x>
      <cdr:y>0.15347</cdr:y>
    </cdr:to>
    <cdr:sp macro="" textlink="">
      <cdr:nvSpPr>
        <cdr:cNvPr id="2" name="Полилиния 1"/>
        <cdr:cNvSpPr/>
      </cdr:nvSpPr>
      <cdr:spPr>
        <a:xfrm xmlns:a="http://schemas.openxmlformats.org/drawingml/2006/main">
          <a:off x="164518" y="140208"/>
          <a:ext cx="1164346" cy="438899"/>
        </a:xfrm>
        <a:custGeom xmlns:a="http://schemas.openxmlformats.org/drawingml/2006/main">
          <a:avLst/>
          <a:gdLst>
            <a:gd name="connsiteX0" fmla="*/ 1072896 w 1072896"/>
            <a:gd name="connsiteY0" fmla="*/ 438912 h 438912"/>
            <a:gd name="connsiteX1" fmla="*/ 432816 w 1072896"/>
            <a:gd name="connsiteY1" fmla="*/ 329184 h 438912"/>
            <a:gd name="connsiteX2" fmla="*/ 0 w 1072896"/>
            <a:gd name="connsiteY2" fmla="*/ 0 h 43891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072896" h="438912">
              <a:moveTo>
                <a:pt x="1072896" y="438912"/>
              </a:moveTo>
              <a:cubicBezTo>
                <a:pt x="842264" y="420624"/>
                <a:pt x="611632" y="402336"/>
                <a:pt x="432816" y="329184"/>
              </a:cubicBezTo>
              <a:cubicBezTo>
                <a:pt x="254000" y="256032"/>
                <a:pt x="127000" y="128016"/>
                <a:pt x="0" y="0"/>
              </a:cubicBezTo>
            </a:path>
          </a:pathLst>
        </a:custGeom>
        <a:ln xmlns:a="http://schemas.openxmlformats.org/drawingml/2006/main">
          <a:solidFill>
            <a:schemeClr val="accent5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tx1"/>
              </a:solidFill>
              <a:prstDash val="dash"/>
            </a:ln>
          </a:endParaRPr>
        </a:p>
      </cdr:txBody>
    </cdr:sp>
  </cdr:relSizeAnchor>
  <cdr:relSizeAnchor xmlns:cdr="http://schemas.openxmlformats.org/drawingml/2006/chartDrawing">
    <cdr:from>
      <cdr:x>0.66696</cdr:x>
      <cdr:y>0.73667</cdr:y>
    </cdr:from>
    <cdr:to>
      <cdr:x>0.89142</cdr:x>
      <cdr:y>0.82714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28014" y="2779776"/>
          <a:ext cx="749808" cy="341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>
              <a:solidFill>
                <a:schemeClr val="bg1"/>
              </a:solidFill>
              <a:latin typeface="Arial Black" panose="020B0A04020102020204" pitchFamily="34" charset="0"/>
            </a:rPr>
            <a:t>99</a:t>
          </a:r>
          <a:r>
            <a:rPr lang="ru-RU" sz="1100" dirty="0">
              <a:solidFill>
                <a:schemeClr val="bg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0.39567</cdr:x>
      <cdr:y>0.11201</cdr:y>
    </cdr:from>
    <cdr:to>
      <cdr:x>0.55017</cdr:x>
      <cdr:y>0.20248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21742" y="422656"/>
          <a:ext cx="516128" cy="341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dirty="0">
              <a:solidFill>
                <a:schemeClr val="bg1"/>
              </a:solidFill>
              <a:latin typeface="Arial Black" panose="020B0A04020102020204" pitchFamily="34" charset="0"/>
            </a:rPr>
            <a:t>1</a:t>
          </a:r>
          <a:r>
            <a:rPr lang="ru-RU" sz="1100" dirty="0">
              <a:solidFill>
                <a:schemeClr val="bg1"/>
              </a:solidFill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7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5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29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39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50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4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32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365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296667" y="4800600"/>
            <a:ext cx="652516" cy="1756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" y="1254512"/>
            <a:ext cx="1597828" cy="117087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789614" y="2532721"/>
            <a:ext cx="1128949" cy="114718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698216" y="2532721"/>
            <a:ext cx="1991011" cy="261077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698215" y="-8363"/>
            <a:ext cx="3220347" cy="243375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493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296667" y="4800600"/>
            <a:ext cx="652516" cy="1756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0" y="-8363"/>
            <a:ext cx="1840431" cy="515186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936713" y="2532721"/>
            <a:ext cx="1991012" cy="261077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936713" y="-8363"/>
            <a:ext cx="1991012" cy="243375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024007" y="-8363"/>
            <a:ext cx="1840431" cy="515186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342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279562" y="-8363"/>
            <a:ext cx="1840431" cy="515186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216275" y="2532721"/>
            <a:ext cx="1991012" cy="261077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5216275" y="-8363"/>
            <a:ext cx="1991012" cy="243375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03569" y="-8363"/>
            <a:ext cx="1840431" cy="515186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698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7546172" y="1254512"/>
            <a:ext cx="1597828" cy="117087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208706" y="2532721"/>
            <a:ext cx="1128949" cy="114718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5454773" y="2532721"/>
            <a:ext cx="1991011" cy="261077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208706" y="-8363"/>
            <a:ext cx="3220347" cy="243375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05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 userDrawn="1"/>
        </p:nvSpPr>
        <p:spPr>
          <a:xfrm>
            <a:off x="1314792" y="4772025"/>
            <a:ext cx="828891" cy="2571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6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760257" y="4213664"/>
            <a:ext cx="1568961" cy="275013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789748" y="3133366"/>
            <a:ext cx="1568961" cy="275013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808488" y="4213664"/>
            <a:ext cx="1568961" cy="275013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8561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223410" y="1871908"/>
            <a:ext cx="1445728" cy="255233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465499" y="1871908"/>
            <a:ext cx="1445728" cy="255233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3843454" y="1871908"/>
            <a:ext cx="1445728" cy="255233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937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5280923" y="1612168"/>
            <a:ext cx="2202345" cy="387287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2387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5609110" y="913406"/>
            <a:ext cx="2421864" cy="322899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594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947951" y="913406"/>
            <a:ext cx="2421864" cy="322899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2327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505814" y="2558113"/>
            <a:ext cx="2181412" cy="1385316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7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447783" y="2558113"/>
            <a:ext cx="2181412" cy="1385316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339385" y="2825735"/>
            <a:ext cx="2461311" cy="1553337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534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_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774471" y="762226"/>
            <a:ext cx="3103256" cy="195512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719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593348" y="2562225"/>
            <a:ext cx="1931435" cy="258127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559065" y="1714500"/>
            <a:ext cx="1931435" cy="258127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239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474501" y="2562225"/>
            <a:ext cx="1931435" cy="258127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508784" y="1714500"/>
            <a:ext cx="1931435" cy="258127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1926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72000" y="1699043"/>
            <a:ext cx="3596460" cy="264795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2468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859786" y="0"/>
            <a:ext cx="2284214" cy="513074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405400" y="0"/>
            <a:ext cx="2284309" cy="513074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4448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j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898079" y="2850947"/>
            <a:ext cx="1892157" cy="2194331"/>
          </a:xfrm>
          <a:custGeom>
            <a:avLst/>
            <a:gdLst>
              <a:gd name="connsiteX0" fmla="*/ 2522219 w 5044439"/>
              <a:gd name="connsiteY0" fmla="*/ 0 h 5851550"/>
              <a:gd name="connsiteX1" fmla="*/ 5044439 w 5044439"/>
              <a:gd name="connsiteY1" fmla="*/ 1261110 h 5851550"/>
              <a:gd name="connsiteX2" fmla="*/ 5044439 w 5044439"/>
              <a:gd name="connsiteY2" fmla="*/ 4590440 h 5851550"/>
              <a:gd name="connsiteX3" fmla="*/ 2522219 w 5044439"/>
              <a:gd name="connsiteY3" fmla="*/ 5851550 h 5851550"/>
              <a:gd name="connsiteX4" fmla="*/ 0 w 5044439"/>
              <a:gd name="connsiteY4" fmla="*/ 4590440 h 5851550"/>
              <a:gd name="connsiteX5" fmla="*/ 0 w 5044439"/>
              <a:gd name="connsiteY5" fmla="*/ 1261110 h 58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4439" h="5851550">
                <a:moveTo>
                  <a:pt x="2522219" y="0"/>
                </a:moveTo>
                <a:lnTo>
                  <a:pt x="5044439" y="1261110"/>
                </a:lnTo>
                <a:lnTo>
                  <a:pt x="5044439" y="4590440"/>
                </a:lnTo>
                <a:lnTo>
                  <a:pt x="2522219" y="5851550"/>
                </a:lnTo>
                <a:lnTo>
                  <a:pt x="0" y="4590440"/>
                </a:lnTo>
                <a:lnTo>
                  <a:pt x="0" y="1261110"/>
                </a:lnTo>
                <a:close/>
              </a:path>
            </a:pathLst>
          </a:custGeom>
          <a:effectLst/>
        </p:spPr>
        <p:txBody>
          <a:bodyPr wrap="square" lIns="34290" tIns="17145" rIns="34290" bIns="17145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1442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55711" y="1250723"/>
            <a:ext cx="1686656" cy="1956012"/>
          </a:xfrm>
          <a:custGeom>
            <a:avLst/>
            <a:gdLst>
              <a:gd name="connsiteX0" fmla="*/ 2522219 w 5044439"/>
              <a:gd name="connsiteY0" fmla="*/ 0 h 5851550"/>
              <a:gd name="connsiteX1" fmla="*/ 5044439 w 5044439"/>
              <a:gd name="connsiteY1" fmla="*/ 1261110 h 5851550"/>
              <a:gd name="connsiteX2" fmla="*/ 5044439 w 5044439"/>
              <a:gd name="connsiteY2" fmla="*/ 4590440 h 5851550"/>
              <a:gd name="connsiteX3" fmla="*/ 2522219 w 5044439"/>
              <a:gd name="connsiteY3" fmla="*/ 5851550 h 5851550"/>
              <a:gd name="connsiteX4" fmla="*/ 0 w 5044439"/>
              <a:gd name="connsiteY4" fmla="*/ 4590440 h 5851550"/>
              <a:gd name="connsiteX5" fmla="*/ 0 w 5044439"/>
              <a:gd name="connsiteY5" fmla="*/ 1261110 h 58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4439" h="5851550">
                <a:moveTo>
                  <a:pt x="2522219" y="0"/>
                </a:moveTo>
                <a:lnTo>
                  <a:pt x="5044439" y="1261110"/>
                </a:lnTo>
                <a:lnTo>
                  <a:pt x="5044439" y="4590440"/>
                </a:lnTo>
                <a:lnTo>
                  <a:pt x="2522219" y="5851550"/>
                </a:lnTo>
                <a:lnTo>
                  <a:pt x="0" y="4590440"/>
                </a:lnTo>
                <a:lnTo>
                  <a:pt x="0" y="1261110"/>
                </a:lnTo>
                <a:close/>
              </a:path>
            </a:pathLst>
          </a:custGeom>
          <a:effectLst/>
        </p:spPr>
        <p:txBody>
          <a:bodyPr wrap="square" lIns="34290" tIns="17145" rIns="34290" bIns="17145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9302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483836" y="1809750"/>
            <a:ext cx="1645611" cy="240982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1809750"/>
            <a:ext cx="4202143" cy="240982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194735" y="1809750"/>
            <a:ext cx="1645611" cy="240982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842989" y="1809750"/>
            <a:ext cx="1645611" cy="240982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0743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2733675"/>
            <a:ext cx="9144000" cy="2409825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598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996999" y="3408091"/>
            <a:ext cx="2324601" cy="151377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824732" y="2467207"/>
            <a:ext cx="2324601" cy="151377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4947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996999" y="1697957"/>
            <a:ext cx="2324601" cy="151377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824732" y="757073"/>
            <a:ext cx="2324601" cy="151377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24732" y="3132283"/>
            <a:ext cx="2324601" cy="151377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608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875517" y="1780428"/>
            <a:ext cx="3103256" cy="195795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090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3116387" y="2734837"/>
            <a:ext cx="2911227" cy="240866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2734837"/>
            <a:ext cx="2911227" cy="240866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232773" y="2734837"/>
            <a:ext cx="2911227" cy="240866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5027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292235" y="3466706"/>
            <a:ext cx="1851765" cy="1676794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823694" y="1789912"/>
            <a:ext cx="1823703" cy="1676794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3466706"/>
            <a:ext cx="1823703" cy="1676794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469816" y="1789912"/>
            <a:ext cx="1823703" cy="1676794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647397" y="3466706"/>
            <a:ext cx="1823703" cy="1676794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9880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_the_s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20540" y="1497131"/>
            <a:ext cx="2230090" cy="2312816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873839" y="1497131"/>
            <a:ext cx="2230090" cy="2312816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447189" y="1497131"/>
            <a:ext cx="2230090" cy="2312816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8132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4608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383798" y="4686300"/>
            <a:ext cx="1486287" cy="333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327018" y="133350"/>
            <a:ext cx="409682" cy="342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43066" y="4781550"/>
            <a:ext cx="1486287" cy="2571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94267" y="390525"/>
            <a:ext cx="7755466" cy="436245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1990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232990" y="217449"/>
            <a:ext cx="711075" cy="25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5979" cy="514350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6313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232990" y="217449"/>
            <a:ext cx="711075" cy="25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68021" y="0"/>
            <a:ext cx="4575979" cy="514350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917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2729414" y="1584060"/>
            <a:ext cx="1701305" cy="163062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31502" y="1584060"/>
            <a:ext cx="1701305" cy="163062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725240" y="1584060"/>
            <a:ext cx="1701305" cy="163062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727328" y="1584060"/>
            <a:ext cx="1701305" cy="163062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9117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049262" y="2943118"/>
            <a:ext cx="1386457" cy="79871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381477" y="2943118"/>
            <a:ext cx="1386457" cy="79871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384832" y="2943119"/>
            <a:ext cx="1386457" cy="79871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717047" y="2943119"/>
            <a:ext cx="1386457" cy="79871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049262" y="1875201"/>
            <a:ext cx="1386457" cy="79871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381477" y="1875201"/>
            <a:ext cx="1386457" cy="79871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6384832" y="1875202"/>
            <a:ext cx="1386457" cy="79871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717047" y="1875202"/>
            <a:ext cx="1386457" cy="798711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3718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943625" y="1622445"/>
            <a:ext cx="1226041" cy="1421838"/>
          </a:xfrm>
          <a:custGeom>
            <a:avLst/>
            <a:gdLst>
              <a:gd name="connsiteX0" fmla="*/ 1634295 w 3268590"/>
              <a:gd name="connsiteY0" fmla="*/ 0 h 3791568"/>
              <a:gd name="connsiteX1" fmla="*/ 3268590 w 3268590"/>
              <a:gd name="connsiteY1" fmla="*/ 817148 h 3791568"/>
              <a:gd name="connsiteX2" fmla="*/ 3268590 w 3268590"/>
              <a:gd name="connsiteY2" fmla="*/ 2974420 h 3791568"/>
              <a:gd name="connsiteX3" fmla="*/ 1634295 w 3268590"/>
              <a:gd name="connsiteY3" fmla="*/ 3791568 h 3791568"/>
              <a:gd name="connsiteX4" fmla="*/ 0 w 3268590"/>
              <a:gd name="connsiteY4" fmla="*/ 2974420 h 3791568"/>
              <a:gd name="connsiteX5" fmla="*/ 0 w 3268590"/>
              <a:gd name="connsiteY5" fmla="*/ 817148 h 379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590" h="3791568">
                <a:moveTo>
                  <a:pt x="1634295" y="0"/>
                </a:moveTo>
                <a:lnTo>
                  <a:pt x="3268590" y="817148"/>
                </a:lnTo>
                <a:lnTo>
                  <a:pt x="3268590" y="2974420"/>
                </a:lnTo>
                <a:lnTo>
                  <a:pt x="1634295" y="3791568"/>
                </a:lnTo>
                <a:lnTo>
                  <a:pt x="0" y="2974420"/>
                </a:lnTo>
                <a:lnTo>
                  <a:pt x="0" y="817148"/>
                </a:lnTo>
                <a:close/>
              </a:path>
            </a:pathLst>
          </a:custGeom>
          <a:effectLst/>
        </p:spPr>
        <p:txBody>
          <a:bodyPr wrap="square" lIns="34290" tIns="17145" rIns="34290" bIns="17145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6959123" y="1622445"/>
            <a:ext cx="1226041" cy="1421838"/>
          </a:xfrm>
          <a:custGeom>
            <a:avLst/>
            <a:gdLst>
              <a:gd name="connsiteX0" fmla="*/ 1634295 w 3268590"/>
              <a:gd name="connsiteY0" fmla="*/ 0 h 3791568"/>
              <a:gd name="connsiteX1" fmla="*/ 3268590 w 3268590"/>
              <a:gd name="connsiteY1" fmla="*/ 817148 h 3791568"/>
              <a:gd name="connsiteX2" fmla="*/ 3268590 w 3268590"/>
              <a:gd name="connsiteY2" fmla="*/ 2974420 h 3791568"/>
              <a:gd name="connsiteX3" fmla="*/ 1634295 w 3268590"/>
              <a:gd name="connsiteY3" fmla="*/ 3791568 h 3791568"/>
              <a:gd name="connsiteX4" fmla="*/ 0 w 3268590"/>
              <a:gd name="connsiteY4" fmla="*/ 2974420 h 3791568"/>
              <a:gd name="connsiteX5" fmla="*/ 0 w 3268590"/>
              <a:gd name="connsiteY5" fmla="*/ 817148 h 379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590" h="3791568">
                <a:moveTo>
                  <a:pt x="1634295" y="0"/>
                </a:moveTo>
                <a:lnTo>
                  <a:pt x="3268590" y="817148"/>
                </a:lnTo>
                <a:lnTo>
                  <a:pt x="3268590" y="2974420"/>
                </a:lnTo>
                <a:lnTo>
                  <a:pt x="1634295" y="3791568"/>
                </a:lnTo>
                <a:lnTo>
                  <a:pt x="0" y="2974420"/>
                </a:lnTo>
                <a:lnTo>
                  <a:pt x="0" y="817148"/>
                </a:lnTo>
                <a:close/>
              </a:path>
            </a:pathLst>
          </a:custGeom>
          <a:effectLst/>
        </p:spPr>
        <p:txBody>
          <a:bodyPr wrap="square" lIns="34290" tIns="17145" rIns="34290" bIns="17145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4961210" y="1622445"/>
            <a:ext cx="1226041" cy="1421838"/>
          </a:xfrm>
          <a:custGeom>
            <a:avLst/>
            <a:gdLst>
              <a:gd name="connsiteX0" fmla="*/ 1634295 w 3268590"/>
              <a:gd name="connsiteY0" fmla="*/ 0 h 3791568"/>
              <a:gd name="connsiteX1" fmla="*/ 3268590 w 3268590"/>
              <a:gd name="connsiteY1" fmla="*/ 817148 h 3791568"/>
              <a:gd name="connsiteX2" fmla="*/ 3268590 w 3268590"/>
              <a:gd name="connsiteY2" fmla="*/ 2974420 h 3791568"/>
              <a:gd name="connsiteX3" fmla="*/ 1634295 w 3268590"/>
              <a:gd name="connsiteY3" fmla="*/ 3791568 h 3791568"/>
              <a:gd name="connsiteX4" fmla="*/ 0 w 3268590"/>
              <a:gd name="connsiteY4" fmla="*/ 2974420 h 3791568"/>
              <a:gd name="connsiteX5" fmla="*/ 0 w 3268590"/>
              <a:gd name="connsiteY5" fmla="*/ 817148 h 379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590" h="3791568">
                <a:moveTo>
                  <a:pt x="1634295" y="0"/>
                </a:moveTo>
                <a:lnTo>
                  <a:pt x="3268590" y="817148"/>
                </a:lnTo>
                <a:lnTo>
                  <a:pt x="3268590" y="2974420"/>
                </a:lnTo>
                <a:lnTo>
                  <a:pt x="1634295" y="3791568"/>
                </a:lnTo>
                <a:lnTo>
                  <a:pt x="0" y="2974420"/>
                </a:lnTo>
                <a:lnTo>
                  <a:pt x="0" y="817148"/>
                </a:lnTo>
                <a:close/>
              </a:path>
            </a:pathLst>
          </a:custGeom>
          <a:effectLst/>
        </p:spPr>
        <p:txBody>
          <a:bodyPr wrap="square" lIns="34290" tIns="17145" rIns="34290" bIns="17145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2941538" y="1622445"/>
            <a:ext cx="1226041" cy="1421838"/>
          </a:xfrm>
          <a:custGeom>
            <a:avLst/>
            <a:gdLst>
              <a:gd name="connsiteX0" fmla="*/ 1634295 w 3268590"/>
              <a:gd name="connsiteY0" fmla="*/ 0 h 3791568"/>
              <a:gd name="connsiteX1" fmla="*/ 3268590 w 3268590"/>
              <a:gd name="connsiteY1" fmla="*/ 817148 h 3791568"/>
              <a:gd name="connsiteX2" fmla="*/ 3268590 w 3268590"/>
              <a:gd name="connsiteY2" fmla="*/ 2974420 h 3791568"/>
              <a:gd name="connsiteX3" fmla="*/ 1634295 w 3268590"/>
              <a:gd name="connsiteY3" fmla="*/ 3791568 h 3791568"/>
              <a:gd name="connsiteX4" fmla="*/ 0 w 3268590"/>
              <a:gd name="connsiteY4" fmla="*/ 2974420 h 3791568"/>
              <a:gd name="connsiteX5" fmla="*/ 0 w 3268590"/>
              <a:gd name="connsiteY5" fmla="*/ 817148 h 379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590" h="3791568">
                <a:moveTo>
                  <a:pt x="1634295" y="0"/>
                </a:moveTo>
                <a:lnTo>
                  <a:pt x="3268590" y="817148"/>
                </a:lnTo>
                <a:lnTo>
                  <a:pt x="3268590" y="2974420"/>
                </a:lnTo>
                <a:lnTo>
                  <a:pt x="1634295" y="3791568"/>
                </a:lnTo>
                <a:lnTo>
                  <a:pt x="0" y="2974420"/>
                </a:lnTo>
                <a:lnTo>
                  <a:pt x="0" y="817148"/>
                </a:lnTo>
                <a:close/>
              </a:path>
            </a:pathLst>
          </a:custGeom>
          <a:effectLst/>
        </p:spPr>
        <p:txBody>
          <a:bodyPr wrap="square" lIns="34290" tIns="17145" rIns="34290" bIns="17145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7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162431" y="2005681"/>
            <a:ext cx="2842953" cy="180098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6952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9144000" cy="514350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25610" y="1900110"/>
            <a:ext cx="1100996" cy="1100683"/>
          </a:xfrm>
          <a:prstGeom prst="ellipse">
            <a:avLst/>
          </a:prstGeom>
        </p:spPr>
        <p:txBody>
          <a:bodyPr lIns="34290" tIns="17145" rIns="34290" bIns="17145">
            <a:normAutofit/>
          </a:bodyPr>
          <a:lstStyle>
            <a:lvl1pPr>
              <a:defRPr sz="900"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027697" y="1900110"/>
            <a:ext cx="1100996" cy="1100683"/>
          </a:xfrm>
          <a:prstGeom prst="ellipse">
            <a:avLst/>
          </a:prstGeom>
        </p:spPr>
        <p:txBody>
          <a:bodyPr lIns="34290" tIns="17145" rIns="34290" bIns="17145">
            <a:normAutofit/>
          </a:bodyPr>
          <a:lstStyle>
            <a:lvl1pPr>
              <a:defRPr sz="900"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004060" y="1900110"/>
            <a:ext cx="1100996" cy="1100683"/>
          </a:xfrm>
          <a:prstGeom prst="ellipse">
            <a:avLst/>
          </a:prstGeom>
        </p:spPr>
        <p:txBody>
          <a:bodyPr lIns="34290" tIns="17145" rIns="34290" bIns="17145">
            <a:normAutofit/>
          </a:bodyPr>
          <a:lstStyle>
            <a:lvl1pPr>
              <a:defRPr sz="900"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06148" y="1900110"/>
            <a:ext cx="1100996" cy="1100683"/>
          </a:xfrm>
          <a:prstGeom prst="ellipse">
            <a:avLst/>
          </a:prstGeom>
        </p:spPr>
        <p:txBody>
          <a:bodyPr lIns="34290" tIns="17145" rIns="34290" bIns="17145">
            <a:normAutofit/>
          </a:bodyPr>
          <a:lstStyle>
            <a:lvl1pPr>
              <a:defRPr sz="900"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8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25610" y="1900110"/>
            <a:ext cx="1100996" cy="1100683"/>
          </a:xfrm>
          <a:prstGeom prst="ellipse">
            <a:avLst/>
          </a:prstGeom>
        </p:spPr>
        <p:txBody>
          <a:bodyPr lIns="34290" tIns="17145" rIns="34290" bIns="17145">
            <a:normAutofit/>
          </a:bodyPr>
          <a:lstStyle>
            <a:lvl1pPr>
              <a:defRPr sz="900"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027697" y="1900110"/>
            <a:ext cx="1100996" cy="1100683"/>
          </a:xfrm>
          <a:prstGeom prst="ellipse">
            <a:avLst/>
          </a:prstGeom>
        </p:spPr>
        <p:txBody>
          <a:bodyPr lIns="34290" tIns="17145" rIns="34290" bIns="17145">
            <a:normAutofit/>
          </a:bodyPr>
          <a:lstStyle>
            <a:lvl1pPr>
              <a:defRPr sz="900"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004060" y="1900110"/>
            <a:ext cx="1100996" cy="1100683"/>
          </a:xfrm>
          <a:prstGeom prst="ellipse">
            <a:avLst/>
          </a:prstGeom>
        </p:spPr>
        <p:txBody>
          <a:bodyPr lIns="34290" tIns="17145" rIns="34290" bIns="17145">
            <a:normAutofit/>
          </a:bodyPr>
          <a:lstStyle>
            <a:lvl1pPr>
              <a:defRPr sz="900"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06148" y="1900110"/>
            <a:ext cx="1100996" cy="1100683"/>
          </a:xfrm>
          <a:prstGeom prst="ellipse">
            <a:avLst/>
          </a:prstGeom>
        </p:spPr>
        <p:txBody>
          <a:bodyPr lIns="34290" tIns="17145" rIns="34290" bIns="17145">
            <a:normAutofit/>
          </a:bodyPr>
          <a:lstStyle>
            <a:lvl1pPr>
              <a:defRPr sz="900"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9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96" y="4749819"/>
            <a:ext cx="2057400" cy="273844"/>
          </a:xfrm>
          <a:prstGeom prst="rect">
            <a:avLst/>
          </a:prstGeom>
        </p:spPr>
        <p:txBody>
          <a:bodyPr lIns="68566" tIns="34283" rIns="68566" bIns="34283"/>
          <a:lstStyle/>
          <a:p>
            <a:fld id="{4E5130AB-1E02-4EC4-BFC3-2D41785E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81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Sing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37696" y="4749819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E5130AB-1E02-4EC4-BFC3-2D41785EB90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650" y="536972"/>
            <a:ext cx="2106216" cy="3777853"/>
          </a:xfrm>
          <a:prstGeom prst="roundRect">
            <a:avLst>
              <a:gd name="adj" fmla="val 2988"/>
            </a:avLst>
          </a:prstGeom>
          <a:solidFill>
            <a:schemeClr val="tx2">
              <a:lumMod val="90000"/>
              <a:lumOff val="10000"/>
            </a:schemeClr>
          </a:solidFill>
        </p:spPr>
        <p:txBody>
          <a:bodyPr lIns="68580" tIns="34290" rIns="68580" bIns="34290"/>
          <a:lstStyle>
            <a:lvl1pPr marL="0" indent="0">
              <a:buNone/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26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235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7011976" y="2224854"/>
            <a:ext cx="395334" cy="69381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5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829528" y="703470"/>
            <a:ext cx="2845239" cy="159739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548122" y="1681376"/>
            <a:ext cx="928891" cy="1237289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3783049" y="1740209"/>
            <a:ext cx="1824014" cy="1153880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760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75980" y="2567568"/>
            <a:ext cx="4568020" cy="257593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0" y="2567568"/>
            <a:ext cx="4575979" cy="257593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575979" y="0"/>
            <a:ext cx="4568021" cy="256756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69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75979" y="2567568"/>
            <a:ext cx="4568021" cy="257593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-8366" y="0"/>
            <a:ext cx="4584345" cy="256756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293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Masonr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0" y="3445727"/>
            <a:ext cx="2222890" cy="169777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-4182"/>
            <a:ext cx="2241979" cy="334954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344724" y="-4182"/>
            <a:ext cx="2222890" cy="169359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344724" y="1793952"/>
            <a:ext cx="2222890" cy="334954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698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Masonr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902021" y="3445727"/>
            <a:ext cx="2241979" cy="1697773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902021" y="-4182"/>
            <a:ext cx="2241979" cy="334954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562013" y="-4182"/>
            <a:ext cx="2222890" cy="1693592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562013" y="1793952"/>
            <a:ext cx="2222890" cy="3349548"/>
          </a:xfrm>
          <a:prstGeom prst="rect">
            <a:avLst/>
          </a:prstGeom>
          <a:effectLst/>
        </p:spPr>
        <p:txBody>
          <a:bodyPr lIns="34290" tIns="17145" rIns="34290" bIns="17145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54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2431" y="4811797"/>
            <a:ext cx="1452642" cy="157735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l"/>
            <a:r>
              <a:rPr lang="en-US" sz="800" b="1" i="0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Wolf Company</a:t>
            </a:r>
            <a:r>
              <a:rPr lang="en-US" sz="800" b="1" i="0" baseline="0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sz="800" b="0" i="0" baseline="0" dirty="0">
                <a:solidFill>
                  <a:schemeClr val="tx2"/>
                </a:solidFill>
                <a:latin typeface="Lato Light" charset="0"/>
                <a:ea typeface="Lato Light" charset="0"/>
                <a:cs typeface="Lato Light" charset="0"/>
              </a:rPr>
              <a:t>| </a:t>
            </a:r>
            <a:r>
              <a:rPr lang="en-US" sz="800" baseline="0" dirty="0">
                <a:solidFill>
                  <a:schemeClr val="tx2"/>
                </a:solidFill>
                <a:latin typeface="Lato Light" charset="0"/>
                <a:ea typeface="Lato Light" charset="0"/>
                <a:cs typeface="Lato Light" charset="0"/>
              </a:rPr>
              <a:t>Presentation</a:t>
            </a:r>
            <a:endParaRPr lang="en-US" sz="800" dirty="0">
              <a:solidFill>
                <a:schemeClr val="tx2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4" name="Hexagon 13"/>
          <p:cNvSpPr/>
          <p:nvPr/>
        </p:nvSpPr>
        <p:spPr>
          <a:xfrm rot="5400000">
            <a:off x="8410949" y="203848"/>
            <a:ext cx="287274" cy="247715"/>
          </a:xfrm>
          <a:prstGeom prst="hexag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404405" y="223838"/>
            <a:ext cx="343657" cy="207735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ctr"/>
            <a:fld id="{260E2A6B-A809-4840-BF14-8648BC0BDF87}" type="slidenum">
              <a:rPr lang="id-ID" sz="900" b="1" i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r>
              <a:rPr lang="id-ID" sz="900" b="1" i="0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 </a:t>
            </a:r>
          </a:p>
        </p:txBody>
      </p:sp>
      <p:sp>
        <p:nvSpPr>
          <p:cNvPr id="16" name="Shape 2863"/>
          <p:cNvSpPr/>
          <p:nvPr/>
        </p:nvSpPr>
        <p:spPr>
          <a:xfrm>
            <a:off x="8186407" y="4742910"/>
            <a:ext cx="209550" cy="209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5" y="8897"/>
                  <a:pt x="11997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4" y="9937"/>
                  <a:pt x="12643" y="10393"/>
                  <a:pt x="12232" y="10991"/>
                </a:cubicBezTo>
                <a:cubicBezTo>
                  <a:pt x="11821" y="11589"/>
                  <a:pt x="11513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5"/>
                  <a:pt x="8774" y="6973"/>
                </a:cubicBezTo>
                <a:cubicBezTo>
                  <a:pt x="8450" y="7000"/>
                  <a:pt x="7966" y="7272"/>
                  <a:pt x="7320" y="7789"/>
                </a:cubicBezTo>
                <a:cubicBezTo>
                  <a:pt x="6849" y="8183"/>
                  <a:pt x="6372" y="8577"/>
                  <a:pt x="5888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2"/>
                </a:cubicBezTo>
                <a:cubicBezTo>
                  <a:pt x="8333" y="11460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2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8"/>
                  <a:pt x="14281" y="687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/>
          </a:p>
        </p:txBody>
      </p:sp>
      <p:sp>
        <p:nvSpPr>
          <p:cNvPr id="17" name="Shape 2864"/>
          <p:cNvSpPr/>
          <p:nvPr/>
        </p:nvSpPr>
        <p:spPr>
          <a:xfrm>
            <a:off x="8452191" y="4742910"/>
            <a:ext cx="209550" cy="209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5" y="7359"/>
                </a:moveTo>
                <a:lnTo>
                  <a:pt x="13743" y="7359"/>
                </a:lnTo>
                <a:lnTo>
                  <a:pt x="13743" y="8833"/>
                </a:lnTo>
                <a:lnTo>
                  <a:pt x="12265" y="8833"/>
                </a:lnTo>
                <a:lnTo>
                  <a:pt x="12265" y="9816"/>
                </a:lnTo>
                <a:lnTo>
                  <a:pt x="13743" y="9816"/>
                </a:lnTo>
                <a:lnTo>
                  <a:pt x="13743" y="11283"/>
                </a:lnTo>
                <a:lnTo>
                  <a:pt x="14725" y="11283"/>
                </a:lnTo>
                <a:lnTo>
                  <a:pt x="14725" y="9816"/>
                </a:lnTo>
                <a:lnTo>
                  <a:pt x="16205" y="9816"/>
                </a:lnTo>
                <a:lnTo>
                  <a:pt x="16205" y="8833"/>
                </a:lnTo>
                <a:lnTo>
                  <a:pt x="14725" y="8833"/>
                </a:lnTo>
                <a:cubicBezTo>
                  <a:pt x="14725" y="8833"/>
                  <a:pt x="14725" y="7359"/>
                  <a:pt x="14725" y="7359"/>
                </a:cubicBezTo>
                <a:close/>
                <a:moveTo>
                  <a:pt x="9321" y="13946"/>
                </a:moveTo>
                <a:cubicBezTo>
                  <a:pt x="8620" y="13946"/>
                  <a:pt x="8071" y="13495"/>
                  <a:pt x="8071" y="12919"/>
                </a:cubicBezTo>
                <a:cubicBezTo>
                  <a:pt x="8071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47" y="11723"/>
                </a:lnTo>
                <a:lnTo>
                  <a:pt x="9465" y="11929"/>
                </a:lnTo>
                <a:cubicBezTo>
                  <a:pt x="9624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40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5" y="8362"/>
                  <a:pt x="8574" y="8014"/>
                  <a:pt x="8754" y="7806"/>
                </a:cubicBezTo>
                <a:cubicBezTo>
                  <a:pt x="8864" y="7680"/>
                  <a:pt x="9006" y="7613"/>
                  <a:pt x="9164" y="7613"/>
                </a:cubicBez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5" y="9596"/>
                  <a:pt x="9970" y="9809"/>
                </a:cubicBezTo>
                <a:cubicBezTo>
                  <a:pt x="9860" y="9935"/>
                  <a:pt x="9722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6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6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5"/>
                  <a:pt x="11386" y="8784"/>
                </a:cubicBezTo>
                <a:cubicBezTo>
                  <a:pt x="11386" y="8342"/>
                  <a:pt x="11262" y="7947"/>
                  <a:pt x="11050" y="7659"/>
                </a:cubicBezTo>
                <a:lnTo>
                  <a:pt x="11238" y="7659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5" y="6873"/>
                  <a:pt x="7345" y="7759"/>
                  <a:pt x="7345" y="8769"/>
                </a:cubicBezTo>
                <a:cubicBezTo>
                  <a:pt x="7345" y="9812"/>
                  <a:pt x="8109" y="10605"/>
                  <a:pt x="9137" y="10648"/>
                </a:cubicBezTo>
                <a:cubicBezTo>
                  <a:pt x="9121" y="10722"/>
                  <a:pt x="9113" y="10795"/>
                  <a:pt x="9113" y="10868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3" y="11309"/>
                  <a:pt x="6870" y="12161"/>
                  <a:pt x="6870" y="13167"/>
                </a:cubicBezTo>
                <a:cubicBezTo>
                  <a:pt x="6870" y="14071"/>
                  <a:pt x="7903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/>
          </a:p>
        </p:txBody>
      </p:sp>
      <p:sp>
        <p:nvSpPr>
          <p:cNvPr id="18" name="Shape 2865"/>
          <p:cNvSpPr/>
          <p:nvPr/>
        </p:nvSpPr>
        <p:spPr>
          <a:xfrm>
            <a:off x="7919898" y="4742910"/>
            <a:ext cx="209550" cy="209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4023" r:id="rId2"/>
    <p:sldLayoutId id="2147484030" r:id="rId3"/>
    <p:sldLayoutId id="2147484031" r:id="rId4"/>
    <p:sldLayoutId id="2147484022" r:id="rId5"/>
    <p:sldLayoutId id="2147484013" r:id="rId6"/>
    <p:sldLayoutId id="2147484025" r:id="rId7"/>
    <p:sldLayoutId id="2147484015" r:id="rId8"/>
    <p:sldLayoutId id="2147484016" r:id="rId9"/>
    <p:sldLayoutId id="2147484014" r:id="rId10"/>
    <p:sldLayoutId id="2147484038" r:id="rId11"/>
    <p:sldLayoutId id="2147484039" r:id="rId12"/>
    <p:sldLayoutId id="2147484018" r:id="rId13"/>
    <p:sldLayoutId id="2147484012" r:id="rId14"/>
    <p:sldLayoutId id="2147484037" r:id="rId15"/>
    <p:sldLayoutId id="2147484020" r:id="rId16"/>
    <p:sldLayoutId id="2147484028" r:id="rId17"/>
    <p:sldLayoutId id="2147484029" r:id="rId18"/>
    <p:sldLayoutId id="2147484017" r:id="rId19"/>
    <p:sldLayoutId id="2147484007" r:id="rId20"/>
    <p:sldLayoutId id="2147484019" r:id="rId21"/>
    <p:sldLayoutId id="2147484010" r:id="rId22"/>
    <p:sldLayoutId id="2147484009" r:id="rId23"/>
    <p:sldLayoutId id="2147484008" r:id="rId24"/>
    <p:sldLayoutId id="2147484024" r:id="rId25"/>
    <p:sldLayoutId id="2147484006" r:id="rId26"/>
    <p:sldLayoutId id="2147484034" r:id="rId27"/>
    <p:sldLayoutId id="2147484035" r:id="rId28"/>
    <p:sldLayoutId id="2147484036" r:id="rId29"/>
    <p:sldLayoutId id="2147484032" r:id="rId30"/>
    <p:sldLayoutId id="2147483997" r:id="rId31"/>
    <p:sldLayoutId id="2147483982" r:id="rId32"/>
    <p:sldLayoutId id="2147483917" r:id="rId33"/>
    <p:sldLayoutId id="2147484011" r:id="rId34"/>
    <p:sldLayoutId id="2147483918" r:id="rId35"/>
    <p:sldLayoutId id="2147483919" r:id="rId36"/>
    <p:sldLayoutId id="2147483981" r:id="rId37"/>
    <p:sldLayoutId id="2147483980" r:id="rId38"/>
    <p:sldLayoutId id="2147483972" r:id="rId39"/>
    <p:sldLayoutId id="2147484026" r:id="rId40"/>
    <p:sldLayoutId id="2147484027" r:id="rId41"/>
    <p:sldLayoutId id="2147484041" r:id="rId42"/>
    <p:sldLayoutId id="2147484042" r:id="rId43"/>
    <p:sldLayoutId id="2147484043" r:id="rId44"/>
  </p:sldLayoutIdLst>
  <p:hf hdr="0" ftr="0" dt="0"/>
  <p:txStyles>
    <p:titleStyle>
      <a:lvl1pPr algn="l" defTabSz="685663" rtl="0" eaLnBrk="1" latinLnBrk="0" hangingPunct="1">
        <a:lnSpc>
          <a:spcPct val="90000"/>
        </a:lnSpc>
        <a:spcBef>
          <a:spcPct val="0"/>
        </a:spcBef>
        <a:buNone/>
        <a:defRPr lang="en-US" sz="23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171416" indent="-171416" algn="l" defTabSz="68566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514247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5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857079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1199910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1542741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1885573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4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6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67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1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3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4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6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7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9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1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mailto:fko.kotel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/>
          <p:cNvSpPr txBox="1">
            <a:spLocks/>
          </p:cNvSpPr>
          <p:nvPr/>
        </p:nvSpPr>
        <p:spPr>
          <a:xfrm>
            <a:off x="3388041" y="3520285"/>
            <a:ext cx="5457031" cy="869686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15"/>
              </a:lnSpc>
            </a:pPr>
            <a:r>
              <a:rPr lang="ru-RU" sz="1100" dirty="0">
                <a:solidFill>
                  <a:srgbClr val="008080"/>
                </a:solidFill>
                <a:latin typeface="Arial" panose="020B0604020202020204" pitchFamily="34" charset="0"/>
                <a:ea typeface="Poppins Light" charset="0"/>
                <a:cs typeface="Arial" panose="020B0604020202020204" pitchFamily="34" charset="0"/>
              </a:rPr>
              <a:t>На основании решения Совета депутатов городского округа Котельники Московской области от 23.04.2024 № 2/79</a:t>
            </a:r>
          </a:p>
          <a:p>
            <a:pPr>
              <a:lnSpc>
                <a:spcPts val="1515"/>
              </a:lnSpc>
            </a:pPr>
            <a:r>
              <a:rPr lang="ru-RU" sz="1100" dirty="0">
                <a:solidFill>
                  <a:srgbClr val="008080"/>
                </a:solidFill>
                <a:latin typeface="Arial" panose="020B0604020202020204" pitchFamily="34" charset="0"/>
                <a:ea typeface="Poppins Light" charset="0"/>
                <a:cs typeface="Arial" panose="020B0604020202020204" pitchFamily="34" charset="0"/>
              </a:rPr>
              <a:t>«О принятии за основу проекта решения об исполнении бюджета городского округа Котельники Московской области за 2023 год»</a:t>
            </a:r>
            <a:endParaRPr lang="en-US" sz="1100" dirty="0">
              <a:solidFill>
                <a:srgbClr val="008080"/>
              </a:solidFill>
              <a:latin typeface="Arial" panose="020B0604020202020204" pitchFamily="34" charset="0"/>
              <a:ea typeface="Poppins Light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3211033" y="701116"/>
            <a:ext cx="5811046" cy="259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ctr" defTabSz="1714500"/>
            <a:r>
              <a:rPr lang="ru-RU" sz="4400" b="1" spc="188" dirty="0">
                <a:solidFill>
                  <a:srgbClr val="486B92"/>
                </a:solidFill>
                <a:latin typeface="Arial Black" panose="020B0A04020102020204" pitchFamily="34" charset="0"/>
                <a:ea typeface="Lato Black" charset="0"/>
                <a:cs typeface="Lato Black" charset="0"/>
                <a:sym typeface="Bebas Neue" charset="0"/>
              </a:rPr>
              <a:t>ИСПОЛНЕНИЕ</a:t>
            </a:r>
            <a:endParaRPr lang="en-US" sz="4400" b="1" spc="188" dirty="0">
              <a:solidFill>
                <a:srgbClr val="486B92"/>
              </a:solidFill>
              <a:latin typeface="Arial Black" panose="020B0A04020102020204" pitchFamily="34" charset="0"/>
              <a:ea typeface="Lato Black" charset="0"/>
              <a:cs typeface="Lato Black" charset="0"/>
              <a:sym typeface="Bebas Neue" charset="0"/>
            </a:endParaRPr>
          </a:p>
          <a:p>
            <a:pPr algn="ctr" defTabSz="1714500"/>
            <a:r>
              <a:rPr lang="ru-RU" sz="4400" b="1" spc="188" dirty="0">
                <a:solidFill>
                  <a:srgbClr val="486B92"/>
                </a:solidFill>
                <a:latin typeface="Arial Black" panose="020B0A04020102020204" pitchFamily="34" charset="0"/>
                <a:ea typeface="Lato Black" charset="0"/>
                <a:cs typeface="Lato Black" charset="0"/>
                <a:sym typeface="Bebas Neue" charset="0"/>
              </a:rPr>
              <a:t>БЮДЖЕТА</a:t>
            </a:r>
          </a:p>
          <a:p>
            <a:pPr algn="ctr" defTabSz="1714500">
              <a:lnSpc>
                <a:spcPct val="150000"/>
              </a:lnSpc>
            </a:pPr>
            <a:r>
              <a:rPr lang="en-US" sz="6000" b="1" spc="188" dirty="0">
                <a:solidFill>
                  <a:srgbClr val="486B92"/>
                </a:solidFill>
                <a:latin typeface="Arial Black" panose="020B0A04020102020204" pitchFamily="34" charset="0"/>
                <a:ea typeface="Lato Black" charset="0"/>
                <a:cs typeface="Lato Black" charset="0"/>
                <a:sym typeface="Bebas Neue" charset="0"/>
              </a:rPr>
              <a:t>202</a:t>
            </a:r>
            <a:r>
              <a:rPr lang="ru-RU" sz="6000" b="1" spc="188" dirty="0">
                <a:solidFill>
                  <a:srgbClr val="486B92"/>
                </a:solidFill>
                <a:latin typeface="Arial Black" panose="020B0A04020102020204" pitchFamily="34" charset="0"/>
                <a:ea typeface="Lato Black" charset="0"/>
                <a:cs typeface="Lato Black" charset="0"/>
                <a:sym typeface="Bebas Neue" charset="0"/>
              </a:rPr>
              <a:t>3</a:t>
            </a:r>
            <a:endParaRPr lang="en-US" sz="6000" b="1" spc="188" dirty="0">
              <a:solidFill>
                <a:srgbClr val="486B92"/>
              </a:solidFill>
              <a:latin typeface="Arial Black" panose="020B0A04020102020204" pitchFamily="34" charset="0"/>
              <a:ea typeface="Lato Black" charset="0"/>
              <a:cs typeface="Lato Black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3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5"/>
          <a:stretch/>
        </p:blipFill>
        <p:spPr>
          <a:xfrm flipH="1">
            <a:off x="7650122" y="0"/>
            <a:ext cx="1493878" cy="2150364"/>
          </a:xfrm>
          <a:prstGeom prst="rect">
            <a:avLst/>
          </a:prstGeom>
        </p:spPr>
      </p:pic>
      <p:sp>
        <p:nvSpPr>
          <p:cNvPr id="4" name="Rectangle 10"/>
          <p:cNvSpPr/>
          <p:nvPr/>
        </p:nvSpPr>
        <p:spPr>
          <a:xfrm>
            <a:off x="0" y="0"/>
            <a:ext cx="5102352" cy="5143500"/>
          </a:xfrm>
          <a:prstGeom prst="rect">
            <a:avLst/>
          </a:prstGeom>
          <a:gradFill>
            <a:gsLst>
              <a:gs pos="0">
                <a:srgbClr val="B0E9AD"/>
              </a:gs>
              <a:gs pos="74000">
                <a:srgbClr val="486B92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7"/>
          <p:cNvGraphicFramePr/>
          <p:nvPr>
            <p:extLst/>
          </p:nvPr>
        </p:nvGraphicFramePr>
        <p:xfrm>
          <a:off x="5413322" y="480173"/>
          <a:ext cx="3340534" cy="377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20"/>
          <p:cNvSpPr/>
          <p:nvPr/>
        </p:nvSpPr>
        <p:spPr>
          <a:xfrm>
            <a:off x="365760" y="341376"/>
            <a:ext cx="4370831" cy="446227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0773" y="245251"/>
            <a:ext cx="3249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непрограммные расходы</a:t>
            </a:r>
          </a:p>
        </p:txBody>
      </p:sp>
      <p:sp>
        <p:nvSpPr>
          <p:cNvPr id="7" name="Овал 6"/>
          <p:cNvSpPr/>
          <p:nvPr/>
        </p:nvSpPr>
        <p:spPr>
          <a:xfrm>
            <a:off x="5312559" y="303389"/>
            <a:ext cx="316992" cy="316992"/>
          </a:xfrm>
          <a:prstGeom prst="ellipse">
            <a:avLst/>
          </a:prstGeom>
          <a:solidFill>
            <a:srgbClr val="9FC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968240" y="4518047"/>
            <a:ext cx="3249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программные расходы</a:t>
            </a:r>
          </a:p>
        </p:txBody>
      </p:sp>
      <p:sp>
        <p:nvSpPr>
          <p:cNvPr id="11" name="Овал 10"/>
          <p:cNvSpPr/>
          <p:nvPr/>
        </p:nvSpPr>
        <p:spPr>
          <a:xfrm>
            <a:off x="7900416" y="4528828"/>
            <a:ext cx="316992" cy="316992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8191090" y="3625709"/>
            <a:ext cx="315058" cy="963168"/>
          </a:xfrm>
          <a:custGeom>
            <a:avLst/>
            <a:gdLst>
              <a:gd name="connsiteX0" fmla="*/ 219456 w 315058"/>
              <a:gd name="connsiteY0" fmla="*/ 0 h 963168"/>
              <a:gd name="connsiteX1" fmla="*/ 310896 w 315058"/>
              <a:gd name="connsiteY1" fmla="*/ 292608 h 963168"/>
              <a:gd name="connsiteX2" fmla="*/ 268224 w 315058"/>
              <a:gd name="connsiteY2" fmla="*/ 658368 h 963168"/>
              <a:gd name="connsiteX3" fmla="*/ 0 w 315058"/>
              <a:gd name="connsiteY3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058" h="963168">
                <a:moveTo>
                  <a:pt x="219456" y="0"/>
                </a:moveTo>
                <a:cubicBezTo>
                  <a:pt x="261112" y="91440"/>
                  <a:pt x="302768" y="182880"/>
                  <a:pt x="310896" y="292608"/>
                </a:cubicBezTo>
                <a:cubicBezTo>
                  <a:pt x="319024" y="402336"/>
                  <a:pt x="320040" y="546608"/>
                  <a:pt x="268224" y="658368"/>
                </a:cubicBezTo>
                <a:cubicBezTo>
                  <a:pt x="216408" y="770128"/>
                  <a:pt x="108204" y="866648"/>
                  <a:pt x="0" y="963168"/>
                </a:cubicBezTo>
              </a:path>
            </a:pathLst>
          </a:cu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16863" y="467981"/>
            <a:ext cx="3468624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ПРОГРАММНЫЕ РАСХОДЫ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  исполнены на 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99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%</a:t>
            </a:r>
          </a:p>
          <a:p>
            <a:pPr algn="ctr"/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4 288 272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1176" y="1200912"/>
            <a:ext cx="3047" cy="451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7615" y="2747885"/>
            <a:ext cx="3627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НЕПРОГРАММНЫЕ РАСХОДЫ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исполнены на 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92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%</a:t>
            </a:r>
          </a:p>
          <a:p>
            <a:pPr algn="ctr"/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29 175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548128" y="3511296"/>
            <a:ext cx="3047" cy="451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03513" y="4850005"/>
            <a:ext cx="1089229" cy="203902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(</a:t>
            </a:r>
            <a:r>
              <a:rPr lang="ru-RU" sz="1100" dirty="0" err="1">
                <a:solidFill>
                  <a:schemeClr val="bg1"/>
                </a:solidFill>
              </a:rPr>
              <a:t>тыс.руб</a:t>
            </a:r>
            <a:r>
              <a:rPr lang="ru-RU" sz="11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4427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466310"/>
              </p:ext>
            </p:extLst>
          </p:nvPr>
        </p:nvGraphicFramePr>
        <p:xfrm>
          <a:off x="243840" y="730758"/>
          <a:ext cx="8698992" cy="4323042"/>
        </p:xfrm>
        <a:graphic>
          <a:graphicData uri="http://schemas.openxmlformats.org/drawingml/2006/table">
            <a:tbl>
              <a:tblPr/>
              <a:tblGrid>
                <a:gridCol w="48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78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965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Наименование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0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Утвержденный план на 2023 год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0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Исполнено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0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% исполнения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0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Причины отклонения от плановых показателей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0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"Здравоохранение"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828,00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828,00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"Культура"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115 680,95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115 589,44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99,92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"Образование"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796</a:t>
                      </a:r>
                      <a:r>
                        <a:rPr lang="ru-RU" sz="600" b="1" i="0" u="none" strike="noStrike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296,94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785</a:t>
                      </a:r>
                      <a:r>
                        <a:rPr lang="ru-RU" sz="600" b="1" i="0" u="none" strike="noStrike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558,90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98,65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</a:t>
                      </a:r>
                      <a:r>
                        <a:rPr lang="ru-RU" sz="600" b="0" i="0" u="none" strike="noStrike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полное освоение бюджетных средств связано с тем, что фактическое количество получателей выплат сложилось меньше запланированного количества, применяемого при планировании расходов.</a:t>
                      </a:r>
                      <a:endParaRPr lang="ru-RU" sz="6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"Социальная защита населения"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26 737,85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26 212,68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98,04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полное освоение по показателю "Создание </a:t>
                      </a:r>
                      <a:r>
                        <a:rPr lang="ru-RU" sz="600" b="0" i="0" u="none" strike="noStrik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безбарьерной</a:t>
                      </a:r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среды на объектах социальной, инженерной и транспортной инфраструктуры"  обусловлено экономией, сложившейся в результате конкурсных процедур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8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"Спорт"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187 932,49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187 931,48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"Развитие сельского хозяйства"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ru-RU" sz="600" b="1" i="0" u="none" strike="noStrike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012,00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321,18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31,74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Неполное освоение обусловлено снижением фактического выполнения условий муниципального контракта</a:t>
                      </a:r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 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"Экология и окружающая среда"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4 351,71</a:t>
                      </a: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3 134,75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72,03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полное освоение бюджетных</a:t>
                      </a:r>
                      <a:r>
                        <a:rPr lang="ru-RU" sz="600" b="0" i="0" u="none" strike="noStrike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средств произошло в связи с расторжением муниципального контракта из-за неисполнения поставщиком своих обязательств</a:t>
                      </a:r>
                      <a:r>
                        <a:rPr lang="ru-RU" sz="600" b="1" i="0" u="none" strike="noStrike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43 612,32</a:t>
                      </a: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41</a:t>
                      </a:r>
                      <a:r>
                        <a:rPr lang="ru-RU" sz="600" b="1" i="0" u="none" strike="noStrike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205,93</a:t>
                      </a:r>
                      <a:endParaRPr lang="ru-RU" sz="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94,48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полное освоение  бюджетных средств связано с экономией сложившейся  в результате конкурсных процедур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"Жилище"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54 439,78</a:t>
                      </a: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53 814,57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98,85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"Развитие инженерной инфраструктуры и энергоэффективности"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3 365,46</a:t>
                      </a: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3 266,71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97,07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полное освоение  бюджетных средств связано с экономией сложившейся  в результате конкурсных процедур по мероприятию  «Мониторинг разработки и утверждения схем водоснабжения и водоотведения, теплоснабжения.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1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"Предпринимательство"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500,00</a:t>
                      </a: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500,00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"Управление имуществом и муниципальными финансами"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342 981,27</a:t>
                      </a: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337 832,73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98,50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полное освоение  бюджетных средств связано с экономией сложившейся  в результате конкурсных процедур по подпрограмме «Развитие муниципального имущества»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24 208,43</a:t>
                      </a: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23 938,47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98,88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полное освоение  бюджетных средств связано с экономией сложившейся  в результате конкурсных процедур по мероприятию "Реализация проектов граждан, сформированных в рамках практик инициативного бюджетирования"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21 594,00</a:t>
                      </a: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21 544,23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99,77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8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"Цифровое муниципальное образование"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66 280,61</a:t>
                      </a: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66 025,74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99,62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5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"Архитектура и градостроительство"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979,84</a:t>
                      </a: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889,61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90,79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полное освоение  бюджетных средств связано с экономией сложившейся  в результате конкурсных процедур</a:t>
                      </a:r>
                    </a:p>
                    <a:p>
                      <a:pPr algn="l" fontAlgn="ctr"/>
                      <a:endParaRPr lang="ru-RU" sz="6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8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Муниципальная программа "Формирование современной комфортной городской среды"</a:t>
                      </a:r>
                    </a:p>
                  </a:txBody>
                  <a:tcPr marL="2595" marR="2595" marT="2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397 916,38</a:t>
                      </a: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339 080,74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95,94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Не полное освоение  бюджетных средств связано с экономией, сложившейся  в результате конкурсных процедур в муниципальных учреждениях по субсидии на иные цели 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628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Итого: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2 427 798,77</a:t>
                      </a:r>
                    </a:p>
                  </a:txBody>
                  <a:tcPr marL="2595" marR="2595" marT="2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2 389 418,30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98,42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98,42</a:t>
                      </a:r>
                    </a:p>
                  </a:txBody>
                  <a:tcPr marL="2595" marR="2595" marT="2595" marB="0" anchor="ctr">
                    <a:lnL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567542" y="165773"/>
            <a:ext cx="7375290" cy="311624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800" b="1" dirty="0">
                <a:solidFill>
                  <a:srgbClr val="486B92"/>
                </a:solidFill>
                <a:latin typeface="Arial Black" panose="020B0A04020102020204" pitchFamily="34" charset="0"/>
                <a:ea typeface="Lato Black" charset="0"/>
                <a:cs typeface="Lato Black" charset="0"/>
              </a:rPr>
              <a:t>Расходы бюджета в разрезе муниципальных программ</a:t>
            </a:r>
            <a:endParaRPr lang="en-US" sz="1800" b="1" dirty="0">
              <a:solidFill>
                <a:srgbClr val="486B92"/>
              </a:solidFill>
              <a:latin typeface="Arial Black" panose="020B0A04020102020204" pitchFamily="34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47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8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335571"/>
              </a:gs>
              <a:gs pos="100000">
                <a:srgbClr val="76AEA9">
                  <a:alpha val="6700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>
              <a:solidFill>
                <a:srgbClr val="E7F5E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1" b="32059"/>
          <a:stretch/>
        </p:blipFill>
        <p:spPr>
          <a:xfrm>
            <a:off x="0" y="1648961"/>
            <a:ext cx="2587042" cy="3494539"/>
          </a:xfrm>
          <a:prstGeom prst="rect">
            <a:avLst/>
          </a:prstGeom>
        </p:spPr>
      </p:pic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263165"/>
              </p:ext>
            </p:extLst>
          </p:nvPr>
        </p:nvGraphicFramePr>
        <p:xfrm>
          <a:off x="256478" y="980728"/>
          <a:ext cx="8636003" cy="3860224"/>
        </p:xfrm>
        <a:graphic>
          <a:graphicData uri="http://schemas.openxmlformats.org/drawingml/2006/table">
            <a:tbl>
              <a:tblPr/>
              <a:tblGrid>
                <a:gridCol w="3940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6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64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Наименование меры социальной поддержки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Количество 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в 2022 году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Объем  расходов, тыс. руб.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Количество 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в 2023 году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Объем  расходов, тыс. руб.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Возмещение расходов за </a:t>
                      </a:r>
                      <a:r>
                        <a:rPr kumimoji="0" lang="ru-RU" altLang="ru-RU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найм</a:t>
                      </a: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ru-RU" altLang="ru-RU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поднайм</a:t>
                      </a: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) жилых помещений врачам государственных учреждений здравоохранения городского округа Котельники Московской области 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5061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828,00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гражданам субсидий на оплату жилого помещения и коммунальных услуг, в том числе на предоставление гражданам субсидий на оплату жилого помещения и коммунальных услуг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13 805,0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7 818,72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Оказание государственной поддержки молодым семьям в виде социальных выплат на приобретение жилого помещения или строительство индивидуального жилого дома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1 228,0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6 749,5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31 640,0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45 975,5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3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Выплаты ежегодной материальной помощи ко дню: Пожилых людей, Освобождения узников фашистских лагерей, Жертвам политических репрессий, Инвалидов, Защитника Отечества, Победы и т.д.)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212,00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3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Компенсация родительской платы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1271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8 299,0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2202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9576,92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805542" y="266721"/>
            <a:ext cx="7375290" cy="588623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800" b="1" dirty="0">
                <a:solidFill>
                  <a:srgbClr val="CCFFFF"/>
                </a:solidFill>
                <a:latin typeface="Arial Black" panose="020B0A04020102020204" pitchFamily="34" charset="0"/>
                <a:ea typeface="Lato Black" charset="0"/>
                <a:cs typeface="Lato Black" charset="0"/>
              </a:rPr>
              <a:t>Расходы бюджета с учетом</a:t>
            </a:r>
          </a:p>
          <a:p>
            <a:pPr algn="ctr"/>
            <a:r>
              <a:rPr lang="ru-RU" sz="1800" b="1" dirty="0">
                <a:solidFill>
                  <a:srgbClr val="CCFFFF"/>
                </a:solidFill>
                <a:latin typeface="Arial Black" panose="020B0A04020102020204" pitchFamily="34" charset="0"/>
                <a:ea typeface="Lato Black" charset="0"/>
                <a:cs typeface="Lato Black" charset="0"/>
              </a:rPr>
              <a:t>интересов целевых групп пользователей</a:t>
            </a:r>
            <a:endParaRPr lang="en-US" sz="1800" b="1" dirty="0">
              <a:solidFill>
                <a:srgbClr val="CCFFFF"/>
              </a:solidFill>
              <a:latin typeface="Arial Black" panose="020B0A04020102020204" pitchFamily="34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25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134350"/>
              </p:ext>
            </p:extLst>
          </p:nvPr>
        </p:nvGraphicFramePr>
        <p:xfrm>
          <a:off x="371858" y="310897"/>
          <a:ext cx="8260078" cy="47410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5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1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26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Наименование</a:t>
                      </a:r>
                      <a:endParaRPr lang="ru-RU" sz="6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solidFill>
                            <a:schemeClr val="accent5"/>
                          </a:solidFill>
                          <a:effectLst/>
                        </a:rPr>
                        <a:t>РзПр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Утвержденный план на 2023 год</a:t>
                      </a:r>
                      <a:endParaRPr lang="ru-RU" sz="6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Исполнено</a:t>
                      </a:r>
                      <a:endParaRPr lang="ru-RU" sz="6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% исполнения</a:t>
                      </a:r>
                      <a:endParaRPr lang="ru-RU" sz="6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Общегосударственные вопросы</a:t>
                      </a:r>
                      <a:endParaRPr lang="ru-RU" sz="6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0100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447 704,24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444 191,23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92,98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0102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4 195,57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4 185,06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99,75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0103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12 983,00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12897,22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99,34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5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0104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1 085,06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1 059,52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97,65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0106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8 146,00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7 769,80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95,38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Резервные фонды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0111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ru-RU" sz="500" b="1" i="0" u="none" strike="noStrike" baseline="0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000,00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Другие общегосударственные вопросы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0113</a:t>
                      </a:r>
                      <a:endParaRPr lang="ru-RU" sz="5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270 135,08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242 644,38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89,82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Национальная оборона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0200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4 366,28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4 219,18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96,63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Мобилизационная и вневойсковая подготовка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0203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4 268,28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4 156,00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97,37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Мобилизационная подготовка экономики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0204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98,00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63,20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64,49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493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0300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37 621,90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35 488,11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94,33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0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0309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2 426,70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2 246,17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92,56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0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0314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14 553,51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12 926,86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88,82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0400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40 263,05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39 356,50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97,75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Транспорт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0408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1 149,56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1 149,08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99,96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Дорожное хозяйство (дорожные фонды)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0409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31 222,03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31 172,73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99,84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Связь и информатика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0410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5 979,61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5</a:t>
                      </a:r>
                      <a:r>
                        <a:rPr lang="ru-RU" sz="500" b="1" i="0" u="none" strike="noStrike" baseline="0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 813,73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97,23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0412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500,00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500,00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0500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400 867,17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384 073,54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95,81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Жилищное хозяйство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0501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8 542,67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8 460,40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99,04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Коммунальное хозяйство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0502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3 332,46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3 266,71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98,03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Благоустройство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0503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388 959,04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372 346,43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95,73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Охрана окружающей среды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0600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1 651,86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776,47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47,01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Другие вопросы в области охраны окружающей среды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0605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1 651,86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776,47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47,01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Образование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0700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1 170</a:t>
                      </a:r>
                      <a:r>
                        <a:rPr lang="ru-RU" sz="500" b="1" i="0" u="none" strike="noStrike" baseline="0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 052,17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1 160 542,83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99,19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Дошкольное образование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0701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527 635,45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522 432,93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99,01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Общее образование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0702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595 639,48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593 932,92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99,71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Дополнительное образование детей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0703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38</a:t>
                      </a:r>
                      <a:r>
                        <a:rPr lang="ru-RU" sz="500" b="1" i="0" u="none" strike="noStrike" baseline="0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 963,33</a:t>
                      </a:r>
                      <a:endParaRPr lang="ru-RU" sz="5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36 446,33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93,54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Другие вопросы в области образования</a:t>
                      </a:r>
                      <a:endParaRPr lang="ru-RU" sz="600" b="0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0709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7 643,50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7 560,24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98,91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Культура, кинематография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0800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81 744,56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81 704,59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99,95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Культура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0801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81 744,56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81 704,59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99,95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Здравоохранение</a:t>
                      </a:r>
                      <a:endParaRPr lang="ru-RU" sz="6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0900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828,00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828,00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Другие вопросы в области здравоохранения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0909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828,00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828,00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Социальная политика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1000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79 675,54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77 743,28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97,57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Пенсионное обеспечение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1001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4 386,92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4 386,51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99,99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Социальное обеспечение населения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1003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10 789,04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10 788,40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99,99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Охрана семьи и детства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1004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64 299,58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62 368,36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97,00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Другие вопросы в области социальной политики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1006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200,00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200,00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1100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188 520,48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188 519,48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99,99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63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Массовый спорт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1102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46 607,88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46 607,88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63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Обслуживание государственного (муниципального) долга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1300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1 000,00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00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Обслуживание государственного (муниципального) внутреннего долга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1301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1 000,00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00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Муниципальная программа "Управление имуществом и муниципальными финансами"</a:t>
                      </a:r>
                      <a:endParaRPr lang="ru-RU" sz="6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1301</a:t>
                      </a:r>
                      <a:endParaRPr lang="ru-RU" sz="500" b="1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1 000,00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52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solidFill>
                            <a:schemeClr val="accent5"/>
                          </a:solidFill>
                          <a:effectLst/>
                        </a:rPr>
                        <a:t>Обслуживание муниципального долга</a:t>
                      </a:r>
                      <a:endParaRPr lang="ru-RU" sz="6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solidFill>
                            <a:schemeClr val="accent5"/>
                          </a:solidFill>
                          <a:effectLst/>
                        </a:rPr>
                        <a:t>1301</a:t>
                      </a:r>
                      <a:endParaRPr lang="ru-RU" sz="500" b="0" i="0" u="none" strike="noStrike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1 000,00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0049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Итого:</a:t>
                      </a:r>
                      <a:endParaRPr lang="ru-RU" sz="600" b="1" i="0" u="none" strike="noStrike" dirty="0">
                        <a:solidFill>
                          <a:schemeClr val="accent5"/>
                        </a:solidFill>
                        <a:effectLst/>
                        <a:latin typeface="Arial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2 484 295,26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2 417 443,00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/>
                        </a:rPr>
                        <a:t>97,31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</a:tbl>
          </a:graphicData>
        </a:graphic>
      </p:graphicFrame>
      <p:sp>
        <p:nvSpPr>
          <p:cNvPr id="33" name="Google Shape;145;p14"/>
          <p:cNvSpPr txBox="1">
            <a:spLocks/>
          </p:cNvSpPr>
          <p:nvPr/>
        </p:nvSpPr>
        <p:spPr>
          <a:xfrm>
            <a:off x="126962" y="-7104"/>
            <a:ext cx="8151406" cy="360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6856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30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8080"/>
                </a:solidFill>
                <a:latin typeface="Arial Black" panose="020B0A04020102020204" pitchFamily="34" charset="0"/>
              </a:rPr>
              <a:t>Распределение ассигнований по разделам и подразделам</a:t>
            </a:r>
            <a:endParaRPr lang="ru-RU" sz="900" dirty="0">
              <a:solidFill>
                <a:srgbClr val="00808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0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1334" b="1"/>
          <a:stretch/>
        </p:blipFill>
        <p:spPr>
          <a:xfrm rot="5400000">
            <a:off x="6982182" y="-392406"/>
            <a:ext cx="1769415" cy="2554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1096" y="118341"/>
            <a:ext cx="7612365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b="1" dirty="0">
                <a:solidFill>
                  <a:srgbClr val="007370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Общественно значимые проекты, реализуемые на территории городского округа Котельники</a:t>
            </a:r>
            <a:endParaRPr lang="en-US" sz="1500" b="1" dirty="0">
              <a:solidFill>
                <a:srgbClr val="007370"/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6537" y="2887782"/>
            <a:ext cx="4091614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altLang="ru-RU" sz="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национального проекта «Жилье и городская среда» в   Котельниках завершен ремонт дворовых территорий в микрорайоне Белая дача около домов 20 и 22.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007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в сумме 10 428,39 тыс. руб. осуществлялось за счет: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средств бюджета Московской области – 8 248,85 тыс. руб.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бюджета городского округа Котельники Московской области – 2 179,54 тыс. руб.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Исполнение данного проекта составило 100%.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91135" y="2783213"/>
            <a:ext cx="45222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chemeClr val="accent2">
                    <a:lumMod val="50000"/>
                  </a:schemeClr>
                </a:solidFill>
              </a:rPr>
              <a:t>Национальный проект проект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chemeClr val="accent2">
                    <a:lumMod val="50000"/>
                  </a:schemeClr>
                </a:solidFill>
              </a:rPr>
              <a:t>«Демография»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chemeClr val="accent2">
                    <a:lumMod val="50000"/>
                  </a:schemeClr>
                </a:solidFill>
              </a:rPr>
              <a:t>Новый корпус детского сада площадью порядка пяти тысяч квадратных метров открыли в микрорайоне Парковый в г. Котельники. </a:t>
            </a:r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Введенный в эксплуатацию детский сад – трёхэтажное здание общей площадью 4770 квадратных метров, готовое принять 350 воспитанников в 14 группах с собственными спальнями, игровыми, раздевалками, буфетными и туалетными комнатами. Здесь также оборудованы залы для музыкальных и спортивных занятий, кабинеты для персонала, пищеблок и медицинский блок, уборные и вспомогательные помещения – стиральная, гладильная, колясочная и проч. Вход в учреждение расположен на уровне земли.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007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в сумме 630 147,20 тыс. руб. осуществлялось за счет: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-средства федерального бюджета – 208 288,80 тыс. руб.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средств бюджета Московской области в сумме 390 330,00 тыс. руб.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rgbClr val="007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бюджета городского округа Котельники Московской области – 31 527,80 тыс. руб. </a:t>
            </a:r>
          </a:p>
        </p:txBody>
      </p:sp>
      <p:pic>
        <p:nvPicPr>
          <p:cNvPr id="2052" name="Picture 4" descr="https://cdn.culture.ru/images/4d9d7c3d-8dfb-52ce-9b79-1135d5236ac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5" y="810409"/>
            <a:ext cx="3799169" cy="197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630" y="767597"/>
            <a:ext cx="3888518" cy="196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16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>
            <a:spLocks noGrp="1"/>
          </p:cNvSpPr>
          <p:nvPr>
            <p:ph type="title"/>
          </p:nvPr>
        </p:nvSpPr>
        <p:spPr>
          <a:xfrm>
            <a:off x="2362648" y="349819"/>
            <a:ext cx="4641656" cy="8054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800" dirty="0">
                <a:solidFill>
                  <a:srgbClr val="486B92"/>
                </a:solidFill>
              </a:rPr>
              <a:t>Контактная информация</a:t>
            </a:r>
            <a:endParaRPr sz="2800" dirty="0">
              <a:solidFill>
                <a:srgbClr val="486B9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9744" y="1406432"/>
            <a:ext cx="66979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34B44"/>
                </a:solidFill>
              </a:rPr>
              <a:t>Администрация городского округа Котельники Московской области</a:t>
            </a:r>
          </a:p>
          <a:p>
            <a:r>
              <a:rPr lang="ru-RU" dirty="0">
                <a:solidFill>
                  <a:srgbClr val="034B44"/>
                </a:solidFill>
              </a:rPr>
              <a:t>140055, Московская область, г.</a:t>
            </a:r>
            <a:r>
              <a:rPr lang="en-US" dirty="0">
                <a:solidFill>
                  <a:srgbClr val="034B44"/>
                </a:solidFill>
              </a:rPr>
              <a:t> </a:t>
            </a:r>
            <a:r>
              <a:rPr lang="ru-RU" dirty="0">
                <a:solidFill>
                  <a:srgbClr val="034B44"/>
                </a:solidFill>
              </a:rPr>
              <a:t>Котельники, ул. Дзержинское шоссе, д.5/4</a:t>
            </a:r>
          </a:p>
          <a:p>
            <a:endParaRPr lang="ru-RU" dirty="0">
              <a:solidFill>
                <a:srgbClr val="034B44"/>
              </a:solidFill>
            </a:endParaRPr>
          </a:p>
          <a:p>
            <a:r>
              <a:rPr lang="ru-RU" dirty="0">
                <a:solidFill>
                  <a:srgbClr val="034B44"/>
                </a:solidFill>
              </a:rPr>
              <a:t>8-495-554-45-08</a:t>
            </a:r>
          </a:p>
          <a:p>
            <a:r>
              <a:rPr lang="ru-RU" dirty="0">
                <a:solidFill>
                  <a:srgbClr val="034B44"/>
                </a:solidFill>
              </a:rPr>
              <a:t>8-495-559-31-11 (факс)</a:t>
            </a:r>
          </a:p>
          <a:p>
            <a:endParaRPr lang="ru-RU" dirty="0">
              <a:solidFill>
                <a:srgbClr val="034B44"/>
              </a:solidFill>
            </a:endParaRPr>
          </a:p>
          <a:p>
            <a:r>
              <a:rPr lang="ru-RU" u="sng" dirty="0">
                <a:solidFill>
                  <a:srgbClr val="034B44"/>
                </a:solidFill>
              </a:rPr>
              <a:t>Управление финансов  </a:t>
            </a:r>
            <a:endParaRPr lang="ru-RU" dirty="0">
              <a:solidFill>
                <a:srgbClr val="034B44"/>
              </a:solidFill>
            </a:endParaRPr>
          </a:p>
          <a:p>
            <a:r>
              <a:rPr lang="ru-RU" dirty="0">
                <a:solidFill>
                  <a:srgbClr val="034B44"/>
                </a:solidFill>
              </a:rPr>
              <a:t>8-495-559-97-55, 8-495-553-70-77</a:t>
            </a:r>
          </a:p>
          <a:p>
            <a:r>
              <a:rPr lang="en-US" dirty="0">
                <a:solidFill>
                  <a:srgbClr val="034B44"/>
                </a:solidFill>
              </a:rPr>
              <a:t>e-mail</a:t>
            </a:r>
            <a:r>
              <a:rPr lang="ru-RU" dirty="0">
                <a:solidFill>
                  <a:srgbClr val="034B44"/>
                </a:solidFill>
              </a:rPr>
              <a:t>: </a:t>
            </a:r>
            <a:r>
              <a:rPr lang="en-US" dirty="0">
                <a:solidFill>
                  <a:srgbClr val="034B44"/>
                </a:solidFill>
                <a:hlinkClick r:id="rId4"/>
              </a:rPr>
              <a:t>fko.kotel@yandex.ru</a:t>
            </a:r>
            <a:endParaRPr lang="en-US" dirty="0">
              <a:solidFill>
                <a:srgbClr val="034B44"/>
              </a:solidFill>
            </a:endParaRPr>
          </a:p>
          <a:p>
            <a:r>
              <a:rPr lang="ru-RU" dirty="0">
                <a:solidFill>
                  <a:srgbClr val="034B44"/>
                </a:solidFill>
              </a:rPr>
              <a:t>Сайт: </a:t>
            </a:r>
            <a:r>
              <a:rPr lang="en-US" dirty="0">
                <a:solidFill>
                  <a:srgbClr val="034B44"/>
                </a:solidFill>
              </a:rPr>
              <a:t>http://kotelniki.mosreg.ru/activities/finance</a:t>
            </a:r>
            <a:endParaRPr lang="ru-RU" dirty="0">
              <a:solidFill>
                <a:srgbClr val="034B44"/>
              </a:solidFill>
            </a:endParaRPr>
          </a:p>
          <a:p>
            <a:endParaRPr lang="en-US" dirty="0">
              <a:solidFill>
                <a:srgbClr val="034B44"/>
              </a:solidFill>
            </a:endParaRPr>
          </a:p>
          <a:p>
            <a:r>
              <a:rPr lang="ru-RU" dirty="0">
                <a:solidFill>
                  <a:srgbClr val="034B44"/>
                </a:solidFill>
              </a:rPr>
              <a:t>График работы финансового органа: 9:00 - 18:00 </a:t>
            </a:r>
            <a:r>
              <a:rPr lang="ru-RU" dirty="0" err="1">
                <a:solidFill>
                  <a:srgbClr val="034B44"/>
                </a:solidFill>
              </a:rPr>
              <a:t>пн</a:t>
            </a:r>
            <a:r>
              <a:rPr lang="ru-RU" dirty="0">
                <a:solidFill>
                  <a:srgbClr val="034B44"/>
                </a:solidFill>
              </a:rPr>
              <a:t>-пт.</a:t>
            </a:r>
          </a:p>
          <a:p>
            <a:r>
              <a:rPr lang="ru-RU" dirty="0">
                <a:solidFill>
                  <a:srgbClr val="034B44"/>
                </a:solidFill>
              </a:rPr>
              <a:t>Часы приема: 15:00 – 18:00 </a:t>
            </a:r>
            <a:r>
              <a:rPr lang="ru-RU" dirty="0" err="1">
                <a:solidFill>
                  <a:srgbClr val="034B44"/>
                </a:solidFill>
              </a:rPr>
              <a:t>пн-пт</a:t>
            </a:r>
            <a:endParaRPr lang="ru-RU" dirty="0">
              <a:solidFill>
                <a:srgbClr val="034B4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072" y="339501"/>
            <a:ext cx="1477088" cy="1872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4" y="4299532"/>
            <a:ext cx="1077082" cy="648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1066" y="4423179"/>
            <a:ext cx="2016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34B44"/>
                </a:solidFill>
              </a:rPr>
              <a:t>vk.com/club168993124</a:t>
            </a:r>
            <a:endParaRPr lang="ru-RU" dirty="0">
              <a:solidFill>
                <a:srgbClr val="034B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8923361">
            <a:off x="633986" y="1294041"/>
            <a:ext cx="1859280" cy="1906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188647" y="186857"/>
            <a:ext cx="4851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8080"/>
                </a:solidFill>
              </a:rPr>
              <a:t>Основные термины и понятия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41" y="978195"/>
            <a:ext cx="3905590" cy="37284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39908" y="1814789"/>
            <a:ext cx="3349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370"/>
                </a:solidFill>
                <a:latin typeface="Candara" panose="020E0502030303020204" pitchFamily="34" charset="0"/>
                <a:cs typeface="Arial" charset="0"/>
              </a:rPr>
              <a:t>Бюджет </a:t>
            </a:r>
          </a:p>
          <a:p>
            <a:pPr algn="ctr">
              <a:defRPr/>
            </a:pPr>
            <a:endParaRPr lang="ru-RU" sz="1200" b="1" dirty="0">
              <a:solidFill>
                <a:srgbClr val="007370"/>
              </a:solidFill>
              <a:latin typeface="Candara" panose="020E0502030303020204" pitchFamily="34" charset="0"/>
              <a:cs typeface="Arial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7370"/>
                </a:solidFill>
                <a:latin typeface="Candara" panose="020E0502030303020204" pitchFamily="34" charset="0"/>
                <a:cs typeface="Arial" charset="0"/>
              </a:rPr>
              <a:t>– 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9499" y="1061278"/>
            <a:ext cx="1947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16350"/>
                </a:solidFill>
                <a:latin typeface="Candara" panose="020E0502030303020204" pitchFamily="34" charset="0"/>
              </a:rPr>
              <a:t>Доходы бюджета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16350"/>
                </a:solidFill>
                <a:latin typeface="Candara" panose="020E0502030303020204" pitchFamily="34" charset="0"/>
              </a:rPr>
              <a:t> </a:t>
            </a:r>
            <a:r>
              <a:rPr lang="ru-RU" sz="1200" dirty="0">
                <a:solidFill>
                  <a:srgbClr val="016350"/>
                </a:solidFill>
                <a:latin typeface="Candara" panose="020E0502030303020204" pitchFamily="34" charset="0"/>
              </a:rPr>
              <a:t>- поступающие в бюджет денежные средства</a:t>
            </a:r>
          </a:p>
        </p:txBody>
      </p:sp>
      <p:sp>
        <p:nvSpPr>
          <p:cNvPr id="10" name="Дуга 9"/>
          <p:cNvSpPr/>
          <p:nvPr/>
        </p:nvSpPr>
        <p:spPr>
          <a:xfrm rot="17242740">
            <a:off x="2323600" y="703979"/>
            <a:ext cx="1086848" cy="1233739"/>
          </a:xfrm>
          <a:prstGeom prst="arc">
            <a:avLst>
              <a:gd name="adj1" fmla="val 16831098"/>
              <a:gd name="adj2" fmla="val 3737568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24077" y="801674"/>
            <a:ext cx="25054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8080"/>
                </a:solidFill>
                <a:latin typeface="Candara" panose="020E0502030303020204" pitchFamily="34" charset="0"/>
              </a:rPr>
              <a:t>Расходы бюджета</a:t>
            </a:r>
          </a:p>
          <a:p>
            <a:pPr algn="ctr">
              <a:defRPr/>
            </a:pPr>
            <a:r>
              <a:rPr lang="ru-RU" b="1" dirty="0">
                <a:solidFill>
                  <a:srgbClr val="008080"/>
                </a:solidFill>
                <a:latin typeface="Candara" panose="020E0502030303020204" pitchFamily="34" charset="0"/>
              </a:rPr>
              <a:t> - </a:t>
            </a:r>
            <a:r>
              <a:rPr lang="ru-RU" sz="1200" dirty="0">
                <a:solidFill>
                  <a:srgbClr val="008080"/>
                </a:solidFill>
                <a:latin typeface="Candara" panose="020E0502030303020204" pitchFamily="34" charset="0"/>
              </a:rPr>
              <a:t>выплачиваемые из бюджета денежные средства</a:t>
            </a:r>
          </a:p>
        </p:txBody>
      </p:sp>
      <p:sp>
        <p:nvSpPr>
          <p:cNvPr id="49" name="Дуга 48"/>
          <p:cNvSpPr/>
          <p:nvPr/>
        </p:nvSpPr>
        <p:spPr>
          <a:xfrm rot="4510594">
            <a:off x="6315300" y="861912"/>
            <a:ext cx="1086848" cy="1233739"/>
          </a:xfrm>
          <a:prstGeom prst="arc">
            <a:avLst>
              <a:gd name="adj1" fmla="val 16831098"/>
              <a:gd name="adj2" fmla="val 3737568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5386" y="2366242"/>
            <a:ext cx="18932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486B92"/>
                </a:solidFill>
                <a:latin typeface="Candara" panose="020E0502030303020204" pitchFamily="34" charset="0"/>
              </a:rPr>
              <a:t>Профицит бюджета</a:t>
            </a:r>
          </a:p>
          <a:p>
            <a:pPr algn="ctr">
              <a:defRPr/>
            </a:pPr>
            <a:r>
              <a:rPr lang="ru-RU" sz="1200" dirty="0">
                <a:solidFill>
                  <a:srgbClr val="486B92"/>
                </a:solidFill>
                <a:latin typeface="Candara" panose="020E0502030303020204" pitchFamily="34" charset="0"/>
              </a:rPr>
              <a:t>- превышение доходов бюджета над его расходами</a:t>
            </a:r>
          </a:p>
        </p:txBody>
      </p:sp>
      <p:sp>
        <p:nvSpPr>
          <p:cNvPr id="13" name="Дуга 12"/>
          <p:cNvSpPr/>
          <p:nvPr/>
        </p:nvSpPr>
        <p:spPr>
          <a:xfrm rot="7579509">
            <a:off x="1615356" y="1739887"/>
            <a:ext cx="1146216" cy="1366631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45515" y="2224785"/>
            <a:ext cx="1786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16350"/>
                </a:solidFill>
                <a:latin typeface="Candara" panose="020E0502030303020204" pitchFamily="34" charset="0"/>
              </a:rPr>
              <a:t>Дефицит бюджета </a:t>
            </a:r>
          </a:p>
          <a:p>
            <a:pPr algn="ctr">
              <a:defRPr/>
            </a:pPr>
            <a:r>
              <a:rPr lang="ru-RU" sz="1200" dirty="0">
                <a:solidFill>
                  <a:srgbClr val="016350"/>
                </a:solidFill>
                <a:latin typeface="Candara" panose="020E0502030303020204" pitchFamily="34" charset="0"/>
              </a:rPr>
              <a:t>- превышение расходов бюджета над его  доходами</a:t>
            </a:r>
          </a:p>
        </p:txBody>
      </p:sp>
      <p:sp>
        <p:nvSpPr>
          <p:cNvPr id="51" name="Дуга 50"/>
          <p:cNvSpPr/>
          <p:nvPr/>
        </p:nvSpPr>
        <p:spPr>
          <a:xfrm rot="18989853">
            <a:off x="6186980" y="2523159"/>
            <a:ext cx="1594424" cy="1722578"/>
          </a:xfrm>
          <a:prstGeom prst="arc">
            <a:avLst>
              <a:gd name="adj1" fmla="val 16411831"/>
              <a:gd name="adj2" fmla="val 20275440"/>
            </a:avLst>
          </a:prstGeom>
          <a:ln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4634" y="3578570"/>
            <a:ext cx="2056563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014F40"/>
                </a:solidFill>
                <a:latin typeface="Candara" panose="020E0502030303020204" pitchFamily="34" charset="0"/>
              </a:rPr>
              <a:t>Межбюджетные трансферты </a:t>
            </a:r>
            <a:r>
              <a:rPr lang="ru-RU" sz="1200" dirty="0">
                <a:solidFill>
                  <a:srgbClr val="014F40"/>
                </a:solidFill>
                <a:latin typeface="Candara" panose="020E0502030303020204" pitchFamily="34" charset="0"/>
              </a:rPr>
              <a:t>– средства, предоставляемые одним бюджетом бюджетной системы Российской Федерации другому бюджету</a:t>
            </a:r>
          </a:p>
        </p:txBody>
      </p:sp>
      <p:sp>
        <p:nvSpPr>
          <p:cNvPr id="52" name="Дуга 51"/>
          <p:cNvSpPr/>
          <p:nvPr/>
        </p:nvSpPr>
        <p:spPr>
          <a:xfrm rot="7760404">
            <a:off x="1734510" y="3093898"/>
            <a:ext cx="1594424" cy="1722578"/>
          </a:xfrm>
          <a:prstGeom prst="arc">
            <a:avLst>
              <a:gd name="adj1" fmla="val 16200000"/>
              <a:gd name="adj2" fmla="val 20920491"/>
            </a:avLst>
          </a:prstGeom>
          <a:ln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647463" y="3812604"/>
            <a:ext cx="2197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486B92"/>
                </a:solidFill>
                <a:latin typeface="Candara" panose="020E0502030303020204" pitchFamily="34" charset="0"/>
              </a:rPr>
              <a:t>Муниципальный долг</a:t>
            </a:r>
          </a:p>
          <a:p>
            <a:pPr algn="ctr">
              <a:defRPr/>
            </a:pPr>
            <a:r>
              <a:rPr lang="ru-RU" sz="1200" dirty="0">
                <a:solidFill>
                  <a:srgbClr val="486B92"/>
                </a:solidFill>
                <a:latin typeface="Candara" panose="020E0502030303020204" pitchFamily="34" charset="0"/>
              </a:rPr>
              <a:t>- совокупность долговых обязательств муниципального образования</a:t>
            </a:r>
          </a:p>
        </p:txBody>
      </p:sp>
      <p:sp>
        <p:nvSpPr>
          <p:cNvPr id="54" name="Дуга 53"/>
          <p:cNvSpPr/>
          <p:nvPr/>
        </p:nvSpPr>
        <p:spPr>
          <a:xfrm rot="20417262">
            <a:off x="5638679" y="3458907"/>
            <a:ext cx="2440087" cy="2369386"/>
          </a:xfrm>
          <a:prstGeom prst="arc">
            <a:avLst>
              <a:gd name="adj1" fmla="val 16200000"/>
              <a:gd name="adj2" fmla="val 20275440"/>
            </a:avLst>
          </a:prstGeom>
          <a:ln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4120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07"/>
          <a:stretch/>
        </p:blipFill>
        <p:spPr>
          <a:xfrm>
            <a:off x="7589520" y="0"/>
            <a:ext cx="1554480" cy="2726575"/>
          </a:xfrm>
          <a:prstGeom prst="rect">
            <a:avLst/>
          </a:prstGeom>
        </p:spPr>
      </p:pic>
      <p:sp>
        <p:nvSpPr>
          <p:cNvPr id="3" name="Google Shape;145;p14"/>
          <p:cNvSpPr txBox="1">
            <a:spLocks/>
          </p:cNvSpPr>
          <p:nvPr/>
        </p:nvSpPr>
        <p:spPr>
          <a:xfrm>
            <a:off x="510448" y="359223"/>
            <a:ext cx="8151406" cy="360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6856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30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8080"/>
                </a:solidFill>
                <a:latin typeface="Arial Black" panose="020B0A04020102020204" pitchFamily="34" charset="0"/>
              </a:rPr>
              <a:t>Основные показатели социально-экономического развития</a:t>
            </a:r>
            <a:endParaRPr lang="ru-RU" sz="1100" dirty="0">
              <a:solidFill>
                <a:srgbClr val="00808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4D8B3B8-85F2-4B64-A939-F6436DB2F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699612"/>
              </p:ext>
            </p:extLst>
          </p:nvPr>
        </p:nvGraphicFramePr>
        <p:xfrm>
          <a:off x="361506" y="940593"/>
          <a:ext cx="8300347" cy="3843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4848">
                  <a:extLst>
                    <a:ext uri="{9D8B030D-6E8A-4147-A177-3AD203B41FA5}">
                      <a16:colId xmlns:a16="http://schemas.microsoft.com/office/drawing/2014/main" val="3884516920"/>
                    </a:ext>
                  </a:extLst>
                </a:gridCol>
                <a:gridCol w="1235783">
                  <a:extLst>
                    <a:ext uri="{9D8B030D-6E8A-4147-A177-3AD203B41FA5}">
                      <a16:colId xmlns:a16="http://schemas.microsoft.com/office/drawing/2014/main" val="2630766832"/>
                    </a:ext>
                  </a:extLst>
                </a:gridCol>
                <a:gridCol w="895943">
                  <a:extLst>
                    <a:ext uri="{9D8B030D-6E8A-4147-A177-3AD203B41FA5}">
                      <a16:colId xmlns:a16="http://schemas.microsoft.com/office/drawing/2014/main" val="489068665"/>
                    </a:ext>
                  </a:extLst>
                </a:gridCol>
                <a:gridCol w="865049">
                  <a:extLst>
                    <a:ext uri="{9D8B030D-6E8A-4147-A177-3AD203B41FA5}">
                      <a16:colId xmlns:a16="http://schemas.microsoft.com/office/drawing/2014/main" val="3125477798"/>
                    </a:ext>
                  </a:extLst>
                </a:gridCol>
                <a:gridCol w="878780">
                  <a:extLst>
                    <a:ext uri="{9D8B030D-6E8A-4147-A177-3AD203B41FA5}">
                      <a16:colId xmlns:a16="http://schemas.microsoft.com/office/drawing/2014/main" val="208866865"/>
                    </a:ext>
                  </a:extLst>
                </a:gridCol>
                <a:gridCol w="919972">
                  <a:extLst>
                    <a:ext uri="{9D8B030D-6E8A-4147-A177-3AD203B41FA5}">
                      <a16:colId xmlns:a16="http://schemas.microsoft.com/office/drawing/2014/main" val="3864617803"/>
                    </a:ext>
                  </a:extLst>
                </a:gridCol>
                <a:gridCol w="919972">
                  <a:extLst>
                    <a:ext uri="{9D8B030D-6E8A-4147-A177-3AD203B41FA5}">
                      <a16:colId xmlns:a16="http://schemas.microsoft.com/office/drawing/2014/main" val="1594177474"/>
                    </a:ext>
                  </a:extLst>
                </a:gridCol>
              </a:tblGrid>
              <a:tr h="17083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Показатели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Единицы измерения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Факт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Прогноз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925763"/>
                  </a:ext>
                </a:extLst>
              </a:tr>
              <a:tr h="170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2021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2022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2023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2024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2025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extLst>
                  <a:ext uri="{0D108BD9-81ED-4DB2-BD59-A6C34878D82A}">
                    <a16:rowId xmlns:a16="http://schemas.microsoft.com/office/drawing/2014/main" val="503267675"/>
                  </a:ext>
                </a:extLst>
              </a:tr>
              <a:tr h="5124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млн.руб. в ценах соответствующих лет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10 289,9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15 942,7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17 775,9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18 640,5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19 573,8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extLst>
                  <a:ext uri="{0D108BD9-81ED-4DB2-BD59-A6C34878D82A}">
                    <a16:rowId xmlns:a16="http://schemas.microsoft.com/office/drawing/2014/main" val="1734288562"/>
                  </a:ext>
                </a:extLst>
              </a:tr>
              <a:tr h="5124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Темп роста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процент к предыдущему году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153,2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154,9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111,5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104,9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105,0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extLst>
                  <a:ext uri="{0D108BD9-81ED-4DB2-BD59-A6C34878D82A}">
                    <a16:rowId xmlns:a16="http://schemas.microsoft.com/office/drawing/2014/main" val="1349802166"/>
                  </a:ext>
                </a:extLst>
              </a:tr>
              <a:tr h="3843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Инвестиции в основной капитал за счет всех источников финансирования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млн.руб. в ценах соответствующих лет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32 669 457,10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18 762 435,00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22 255 438,00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19 878 588,00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19 562 160,00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extLst>
                  <a:ext uri="{0D108BD9-81ED-4DB2-BD59-A6C34878D82A}">
                    <a16:rowId xmlns:a16="http://schemas.microsoft.com/office/drawing/2014/main" val="1267966645"/>
                  </a:ext>
                </a:extLst>
              </a:tr>
              <a:tr h="2562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Индекс физического объема инвестиций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процент к предыдущему году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170,9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57,4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118,6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89,3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98,4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extLst>
                  <a:ext uri="{0D108BD9-81ED-4DB2-BD59-A6C34878D82A}">
                    <a16:rowId xmlns:a16="http://schemas.microsoft.com/office/drawing/2014/main" val="3336582466"/>
                  </a:ext>
                </a:extLst>
              </a:tr>
              <a:tr h="2562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Индекс потребительских цен в среднем за год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процент к предыдущему году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107,5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115,7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107,7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107,9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108,2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extLst>
                  <a:ext uri="{0D108BD9-81ED-4DB2-BD59-A6C34878D82A}">
                    <a16:rowId xmlns:a16="http://schemas.microsoft.com/office/drawing/2014/main" val="2222657109"/>
                  </a:ext>
                </a:extLst>
              </a:tr>
              <a:tr h="3843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Оборот розничной торговли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млн.руб. в ценах соответствующих лет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73 355,20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51 858,10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56 927,80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59 774,19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62 762,90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extLst>
                  <a:ext uri="{0D108BD9-81ED-4DB2-BD59-A6C34878D82A}">
                    <a16:rowId xmlns:a16="http://schemas.microsoft.com/office/drawing/2014/main" val="4004184312"/>
                  </a:ext>
                </a:extLst>
              </a:tr>
              <a:tr h="2562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Индекс физического объема инвестиций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процент к предыдущему году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101,1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60,5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109,8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105,0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105,0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extLst>
                  <a:ext uri="{0D108BD9-81ED-4DB2-BD59-A6C34878D82A}">
                    <a16:rowId xmlns:a16="http://schemas.microsoft.com/office/drawing/2014/main" val="3357179621"/>
                  </a:ext>
                </a:extLst>
              </a:tr>
              <a:tr h="1708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Объем платных услуг населению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млрд.руб.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2 106,70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2 136,16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2 465,20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2 539,20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2 625,33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extLst>
                  <a:ext uri="{0D108BD9-81ED-4DB2-BD59-A6C34878D82A}">
                    <a16:rowId xmlns:a16="http://schemas.microsoft.com/office/drawing/2014/main" val="696229202"/>
                  </a:ext>
                </a:extLst>
              </a:tr>
              <a:tr h="2562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Индекс физического объема платных услуг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процент к предыдущему году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170,3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101,4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101,5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103,0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103,4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extLst>
                  <a:ext uri="{0D108BD9-81ED-4DB2-BD59-A6C34878D82A}">
                    <a16:rowId xmlns:a16="http://schemas.microsoft.com/office/drawing/2014/main" val="1506399842"/>
                  </a:ext>
                </a:extLst>
              </a:tr>
              <a:tr h="1708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Среднегодовая численность населения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человек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51 880,00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50" marR="7250" marT="72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66 720,00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50" marR="7250" marT="72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70 534,00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50" marR="7250" marT="72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73 757,00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50" marR="7250" marT="72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76 895,00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250" marR="7250" marT="7250" marB="0"/>
                </a:tc>
                <a:extLst>
                  <a:ext uri="{0D108BD9-81ED-4DB2-BD59-A6C34878D82A}">
                    <a16:rowId xmlns:a16="http://schemas.microsoft.com/office/drawing/2014/main" val="3393168014"/>
                  </a:ext>
                </a:extLst>
              </a:tr>
              <a:tr h="1708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Естественный прирост населения за год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человек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-63,00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43,00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105,00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105,00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extLst>
                  <a:ext uri="{0D108BD9-81ED-4DB2-BD59-A6C34878D82A}">
                    <a16:rowId xmlns:a16="http://schemas.microsoft.com/office/drawing/2014/main" val="924004418"/>
                  </a:ext>
                </a:extLst>
              </a:tr>
              <a:tr h="1708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Миграционный прирост населения за год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человек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2 383,00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2 412,00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3 453,00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3 400,00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effectLst/>
                        </a:rPr>
                        <a:t>3 500,00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0" marR="7250" marT="7250" marB="0" anchor="ctr"/>
                </a:tc>
                <a:extLst>
                  <a:ext uri="{0D108BD9-81ED-4DB2-BD59-A6C34878D82A}">
                    <a16:rowId xmlns:a16="http://schemas.microsoft.com/office/drawing/2014/main" val="2483074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3154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/>
          <p:nvPr/>
        </p:nvSpPr>
        <p:spPr>
          <a:xfrm>
            <a:off x="1" y="0"/>
            <a:ext cx="9143999" cy="834199"/>
          </a:xfrm>
          <a:prstGeom prst="rect">
            <a:avLst/>
          </a:prstGeom>
          <a:gradFill flip="none" rotWithShape="0">
            <a:gsLst>
              <a:gs pos="0">
                <a:srgbClr val="B0E9AD"/>
              </a:gs>
              <a:gs pos="79000">
                <a:srgbClr val="355E8B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03236" y="168954"/>
            <a:ext cx="2446504" cy="496290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исполнено</a:t>
            </a:r>
            <a:endParaRPr lang="en-US" sz="30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593" y="106913"/>
            <a:ext cx="8808720" cy="6590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7840966" y="528346"/>
            <a:ext cx="1089229" cy="203902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(</a:t>
            </a:r>
            <a:r>
              <a:rPr lang="ru-RU" sz="1100" dirty="0" err="1">
                <a:solidFill>
                  <a:schemeClr val="bg1"/>
                </a:solidFill>
              </a:rPr>
              <a:t>тыс.руб</a:t>
            </a:r>
            <a:r>
              <a:rPr lang="ru-RU" sz="11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6804" y="1219200"/>
            <a:ext cx="1871472" cy="3480816"/>
          </a:xfrm>
          <a:prstGeom prst="rect">
            <a:avLst/>
          </a:prstGeom>
          <a:gradFill>
            <a:gsLst>
              <a:gs pos="45000">
                <a:srgbClr val="486B92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586500" y="1219200"/>
            <a:ext cx="1871472" cy="3480816"/>
          </a:xfrm>
          <a:prstGeom prst="rect">
            <a:avLst/>
          </a:prstGeom>
          <a:gradFill>
            <a:gsLst>
              <a:gs pos="33000">
                <a:srgbClr val="2BA1AC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682953" y="1219200"/>
            <a:ext cx="1871472" cy="3480816"/>
          </a:xfrm>
          <a:prstGeom prst="rect">
            <a:avLst/>
          </a:prstGeom>
          <a:gradFill>
            <a:gsLst>
              <a:gs pos="33000">
                <a:srgbClr val="57BA86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841063" y="1219200"/>
            <a:ext cx="1871472" cy="3480816"/>
          </a:xfrm>
          <a:prstGeom prst="rect">
            <a:avLst/>
          </a:prstGeom>
          <a:gradFill>
            <a:gsLst>
              <a:gs pos="33000">
                <a:srgbClr val="8AC556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89300" y="1379241"/>
            <a:ext cx="1186479" cy="342401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ДОХОДЫ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Lato Bold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63307" y="1379241"/>
            <a:ext cx="1317861" cy="342401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РАСХОДЫ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Lato Bold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8529" y="1379241"/>
            <a:ext cx="1122423" cy="342401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дефицит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Lato Bold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84066" y="1317685"/>
            <a:ext cx="1785469" cy="465512"/>
          </a:xfrm>
          <a:prstGeom prst="rect">
            <a:avLst/>
          </a:prstGeom>
          <a:noFill/>
        </p:spPr>
        <p:txBody>
          <a:bodyPr wrap="square" lIns="34290" tIns="17145" rIns="34290" bIns="17145" rtlCol="0" anchor="ctr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Муниципальный долг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Lato Bold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7181" y="1779380"/>
            <a:ext cx="1710726" cy="403957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4 161 308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2633" y="2429940"/>
            <a:ext cx="1439818" cy="619400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план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4 139 603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66879" y="1779380"/>
            <a:ext cx="1710726" cy="403957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4 317 447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02329" y="2429940"/>
            <a:ext cx="1439818" cy="619400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план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4 374 302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924830" y="3407664"/>
            <a:ext cx="1194816" cy="11948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2996531" y="3767328"/>
            <a:ext cx="1150995" cy="3413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rgbClr val="008080"/>
                </a:solidFill>
                <a:latin typeface="Arial Black" panose="020B0A04020102020204" pitchFamily="34" charset="0"/>
              </a:rPr>
              <a:t>99</a:t>
            </a:r>
            <a:r>
              <a:rPr lang="ru-RU" sz="1400" dirty="0">
                <a:solidFill>
                  <a:srgbClr val="008080"/>
                </a:solidFill>
              </a:rPr>
              <a:t>%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522236" y="3049340"/>
            <a:ext cx="2" cy="358324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940925" y="1779379"/>
            <a:ext cx="1402948" cy="403957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156 139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58070" y="3203228"/>
            <a:ext cx="1183337" cy="896399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план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дефицит</a:t>
            </a:r>
            <a:endParaRPr lang="ru-RU" sz="12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234 699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70703" y="2106107"/>
            <a:ext cx="1212191" cy="557845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на 01.01.2024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0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cxnSp>
        <p:nvCxnSpPr>
          <p:cNvPr id="56" name="Прямая соединительная линия 55"/>
          <p:cNvCxnSpPr>
            <a:endCxn id="57" idx="0"/>
          </p:cNvCxnSpPr>
          <p:nvPr/>
        </p:nvCxnSpPr>
        <p:spPr>
          <a:xfrm>
            <a:off x="7776799" y="2663952"/>
            <a:ext cx="2686" cy="464789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173389" y="3128741"/>
            <a:ext cx="1212191" cy="557845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Lato Bold" charset="0"/>
                <a:cs typeface="Arial" panose="020B0604020202020204" pitchFamily="34" charset="0"/>
              </a:rPr>
              <a:t>на 01.01.2023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0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ea typeface="Lato Bold" charset="0"/>
              <a:cs typeface="Lato Bold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789299" y="3407664"/>
            <a:ext cx="1415621" cy="11948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896591" y="3767328"/>
            <a:ext cx="1150995" cy="3413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rgbClr val="008080"/>
                </a:solidFill>
                <a:latin typeface="Arial Black" panose="020B0A04020102020204" pitchFamily="34" charset="0"/>
              </a:rPr>
              <a:t>101</a:t>
            </a:r>
            <a:r>
              <a:rPr lang="ru-RU" sz="1400" dirty="0">
                <a:solidFill>
                  <a:srgbClr val="008080"/>
                </a:solidFill>
              </a:rPr>
              <a:t>%</a:t>
            </a: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1381287" y="3049340"/>
            <a:ext cx="2" cy="358324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V="1">
            <a:off x="5640793" y="2260280"/>
            <a:ext cx="1602" cy="69932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59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BCEDA1">
                  <a:alpha val="65000"/>
                </a:srgbClr>
              </a:gs>
              <a:gs pos="97000">
                <a:srgbClr val="486B92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15" name="Rectangle 20"/>
          <p:cNvSpPr/>
          <p:nvPr/>
        </p:nvSpPr>
        <p:spPr>
          <a:xfrm>
            <a:off x="466889" y="357188"/>
            <a:ext cx="4544608" cy="66436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814" y="410449"/>
            <a:ext cx="4246905" cy="557845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latin typeface="Arial Black" panose="020B0A04020102020204" pitchFamily="34" charset="0"/>
              </a:rPr>
              <a:t>исполнение </a:t>
            </a:r>
          </a:p>
          <a:p>
            <a:pPr algn="ctr"/>
            <a:r>
              <a:rPr lang="ru-RU" sz="1700" dirty="0">
                <a:solidFill>
                  <a:schemeClr val="bg1"/>
                </a:solidFill>
                <a:latin typeface="Arial Black" panose="020B0A04020102020204" pitchFamily="34" charset="0"/>
              </a:rPr>
              <a:t>ДОХОДНОЙ ЧАСТИ БЮДЖЕТА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30500" y="591268"/>
            <a:ext cx="1089229" cy="203902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(</a:t>
            </a:r>
            <a:r>
              <a:rPr lang="ru-RU" sz="1100" dirty="0" err="1">
                <a:solidFill>
                  <a:schemeClr val="bg1"/>
                </a:solidFill>
              </a:rPr>
              <a:t>тыс.руб</a:t>
            </a:r>
            <a:r>
              <a:rPr lang="ru-RU" sz="1100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349976" y="686184"/>
            <a:ext cx="8327135" cy="3976550"/>
            <a:chOff x="727862" y="1829824"/>
            <a:chExt cx="22199909" cy="1060413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3182151" y="1829824"/>
              <a:ext cx="9745620" cy="10604131"/>
              <a:chOff x="4059103" y="1366120"/>
              <a:chExt cx="4825237" cy="4853742"/>
            </a:xfrm>
          </p:grpSpPr>
          <p:graphicFrame>
            <p:nvGraphicFramePr>
              <p:cNvPr id="4" name="Chart 4"/>
              <p:cNvGraphicFramePr/>
              <p:nvPr>
                <p:extLst/>
              </p:nvPr>
            </p:nvGraphicFramePr>
            <p:xfrm>
              <a:off x="4644871" y="1928987"/>
              <a:ext cx="4239469" cy="39485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5" name="Oval 3"/>
              <p:cNvSpPr/>
              <p:nvPr/>
            </p:nvSpPr>
            <p:spPr>
              <a:xfrm>
                <a:off x="7219119" y="5401155"/>
                <a:ext cx="899251" cy="818707"/>
              </a:xfrm>
              <a:prstGeom prst="ellipse">
                <a:avLst/>
              </a:prstGeom>
              <a:solidFill>
                <a:srgbClr val="7E508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bg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67</a:t>
                </a:r>
                <a:r>
                  <a:rPr lang="en-US" sz="900" b="1" dirty="0">
                    <a:solidFill>
                      <a:schemeClr val="bg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%</a:t>
                </a:r>
              </a:p>
            </p:txBody>
          </p:sp>
          <p:sp>
            <p:nvSpPr>
              <p:cNvPr id="6" name="Oval 6"/>
              <p:cNvSpPr/>
              <p:nvPr/>
            </p:nvSpPr>
            <p:spPr>
              <a:xfrm>
                <a:off x="6306281" y="1366120"/>
                <a:ext cx="916647" cy="818707"/>
              </a:xfrm>
              <a:prstGeom prst="ellipse">
                <a:avLst/>
              </a:prstGeom>
              <a:solidFill>
                <a:srgbClr val="EC72A5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bg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29</a:t>
                </a:r>
                <a:r>
                  <a:rPr lang="en-US" sz="900" b="1" dirty="0">
                    <a:solidFill>
                      <a:schemeClr val="bg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%</a:t>
                </a:r>
              </a:p>
            </p:txBody>
          </p:sp>
          <p:sp>
            <p:nvSpPr>
              <p:cNvPr id="8" name="Oval 9"/>
              <p:cNvSpPr/>
              <p:nvPr/>
            </p:nvSpPr>
            <p:spPr>
              <a:xfrm>
                <a:off x="4059103" y="3381500"/>
                <a:ext cx="902923" cy="818707"/>
              </a:xfrm>
              <a:prstGeom prst="ellipse">
                <a:avLst/>
              </a:prstGeom>
              <a:solidFill>
                <a:srgbClr val="FFC737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bg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4</a:t>
                </a:r>
                <a:r>
                  <a:rPr lang="en-US" sz="900" b="1" dirty="0">
                    <a:solidFill>
                      <a:schemeClr val="bg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%</a:t>
                </a:r>
              </a:p>
            </p:txBody>
          </p:sp>
        </p:grpSp>
        <p:cxnSp>
          <p:nvCxnSpPr>
            <p:cNvPr id="21" name="Соединительная линия уступом 20"/>
            <p:cNvCxnSpPr/>
            <p:nvPr/>
          </p:nvCxnSpPr>
          <p:spPr>
            <a:xfrm rot="10800000" flipV="1">
              <a:off x="10887368" y="4055680"/>
              <a:ext cx="5620957" cy="90633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Соединительная линия уступом 29"/>
            <p:cNvCxnSpPr>
              <a:cxnSpLocks/>
              <a:stCxn id="8" idx="3"/>
            </p:cNvCxnSpPr>
            <p:nvPr/>
          </p:nvCxnSpPr>
          <p:spPr>
            <a:xfrm rot="5400000">
              <a:off x="11359150" y="6021039"/>
              <a:ext cx="351499" cy="3828637"/>
            </a:xfrm>
            <a:prstGeom prst="bentConnector2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Соединительная линия уступом 32"/>
            <p:cNvCxnSpPr/>
            <p:nvPr/>
          </p:nvCxnSpPr>
          <p:spPr>
            <a:xfrm rot="10800000">
              <a:off x="10611791" y="10681434"/>
              <a:ext cx="6985401" cy="42141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Subtitle 2"/>
            <p:cNvSpPr txBox="1">
              <a:spLocks/>
            </p:cNvSpPr>
            <p:nvPr/>
          </p:nvSpPr>
          <p:spPr>
            <a:xfrm>
              <a:off x="727862" y="9530943"/>
              <a:ext cx="9133493" cy="2300978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ea typeface="Poppins Light" charset="0"/>
                  <a:cs typeface="Arial" panose="020B0604020202020204" pitchFamily="34" charset="0"/>
                </a:rPr>
                <a:t>БЕЗВОЗМЕЗДНЫЕ ПОСТУПЛЕНИЯ</a:t>
              </a:r>
            </a:p>
            <a:p>
              <a:pPr>
                <a:lnSpc>
                  <a:spcPct val="100000"/>
                </a:lnSpc>
              </a:pP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ea typeface="Poppins Light" charset="0"/>
                  <a:cs typeface="Arial" panose="020B0604020202020204" pitchFamily="34" charset="0"/>
                </a:rPr>
                <a:t>2 802 630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ea typeface="Poppins Light" charset="0"/>
                <a:cs typeface="Arial" panose="020B0604020202020204" pitchFamily="34" charset="0"/>
              </a:endParaRPr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1522349" y="6716632"/>
              <a:ext cx="7439176" cy="2342016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ea typeface="Poppins Light" charset="0"/>
                  <a:cs typeface="Arial" panose="020B0604020202020204" pitchFamily="34" charset="0"/>
                </a:rPr>
                <a:t>НЕНАЛОГОВЫЕ ДОХОДЫ</a:t>
              </a:r>
            </a:p>
            <a:p>
              <a:pPr>
                <a:lnSpc>
                  <a:spcPct val="100000"/>
                </a:lnSpc>
              </a:pP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ea typeface="Poppins Light" charset="0"/>
                  <a:cs typeface="Arial" panose="020B0604020202020204" pitchFamily="34" charset="0"/>
                </a:rPr>
                <a:t>156 529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ea typeface="Poppins Light" charset="0"/>
                <a:cs typeface="Arial" panose="020B0604020202020204" pitchFamily="34" charset="0"/>
              </a:endParaRPr>
            </a:p>
          </p:txBody>
        </p:sp>
        <p:sp>
          <p:nvSpPr>
            <p:cNvPr id="45" name="Subtitle 2"/>
            <p:cNvSpPr txBox="1">
              <a:spLocks/>
            </p:cNvSpPr>
            <p:nvPr/>
          </p:nvSpPr>
          <p:spPr>
            <a:xfrm>
              <a:off x="1522349" y="3791003"/>
              <a:ext cx="7439176" cy="2342016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ea typeface="Poppins Light" charset="0"/>
                  <a:cs typeface="Arial" panose="020B0604020202020204" pitchFamily="34" charset="0"/>
                </a:rPr>
                <a:t>НАЛОГОВЫЕ ДОХОДЫ</a:t>
              </a:r>
            </a:p>
            <a:p>
              <a:pPr>
                <a:lnSpc>
                  <a:spcPct val="100000"/>
                </a:lnSpc>
              </a:pP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ea typeface="Poppins Light" charset="0"/>
                  <a:cs typeface="Arial" panose="020B0604020202020204" pitchFamily="34" charset="0"/>
                </a:rPr>
                <a:t>1 202 149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ea typeface="Poppins Light" charset="0"/>
                <a:cs typeface="Arial" panose="020B0604020202020204" pitchFamily="34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9333559" y="7029450"/>
              <a:ext cx="1716380" cy="1716380"/>
            </a:xfrm>
            <a:prstGeom prst="ellipse">
              <a:avLst/>
            </a:prstGeom>
            <a:solidFill>
              <a:srgbClr val="FFC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9333559" y="9823244"/>
              <a:ext cx="1716380" cy="1716380"/>
            </a:xfrm>
            <a:prstGeom prst="ellipse">
              <a:avLst/>
            </a:prstGeom>
            <a:solidFill>
              <a:srgbClr val="7E5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9333559" y="4055678"/>
              <a:ext cx="1716380" cy="1716380"/>
            </a:xfrm>
            <a:prstGeom prst="ellipse">
              <a:avLst/>
            </a:prstGeom>
            <a:solidFill>
              <a:srgbClr val="EC7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588748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5;p14"/>
          <p:cNvSpPr txBox="1">
            <a:spLocks/>
          </p:cNvSpPr>
          <p:nvPr/>
        </p:nvSpPr>
        <p:spPr>
          <a:xfrm>
            <a:off x="397034" y="224544"/>
            <a:ext cx="8151406" cy="360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6856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30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8080"/>
                </a:solidFill>
                <a:latin typeface="Arial Black" panose="020B0A04020102020204" pitchFamily="34" charset="0"/>
              </a:rPr>
              <a:t>Структура доходов бюджета     </a:t>
            </a:r>
            <a:r>
              <a:rPr lang="ru-RU" sz="1200" dirty="0">
                <a:solidFill>
                  <a:srgbClr val="008080"/>
                </a:solidFill>
                <a:latin typeface="Arial Black" panose="020B0A04020102020204" pitchFamily="34" charset="0"/>
              </a:rPr>
              <a:t>(</a:t>
            </a:r>
            <a:r>
              <a:rPr lang="ru-RU" sz="1200" dirty="0" err="1">
                <a:solidFill>
                  <a:srgbClr val="008080"/>
                </a:solidFill>
                <a:latin typeface="Arial Black" panose="020B0A04020102020204" pitchFamily="34" charset="0"/>
              </a:rPr>
              <a:t>тыс.руб</a:t>
            </a:r>
            <a:r>
              <a:rPr lang="ru-RU" sz="1200" dirty="0">
                <a:solidFill>
                  <a:srgbClr val="008080"/>
                </a:solidFill>
                <a:latin typeface="Arial Black" panose="020B0A04020102020204" pitchFamily="34" charset="0"/>
              </a:rPr>
              <a:t>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294002"/>
              </p:ext>
            </p:extLst>
          </p:nvPr>
        </p:nvGraphicFramePr>
        <p:xfrm>
          <a:off x="397034" y="683255"/>
          <a:ext cx="6838918" cy="4283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0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2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ВИД ДОХОДА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B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Утвержденный план на 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B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Исполнено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B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% выполнения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B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ВСЕГО ДОХОДЫ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4 139 602,64</a:t>
                      </a:r>
                    </a:p>
                  </a:txBody>
                  <a:tcPr marL="50325" marR="5032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4 161 307,84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100,52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НАЛОГОВЫЕ И НЕНАЛОГОВЫЕ ДОХОДЫ, в том числе: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3BA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1 302 750,00</a:t>
                      </a:r>
                    </a:p>
                  </a:txBody>
                  <a:tcPr marL="50325" marR="50325" marT="0" marB="0" anchor="ctr">
                    <a:solidFill>
                      <a:srgbClr val="3BA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1 358 678,19</a:t>
                      </a:r>
                    </a:p>
                  </a:txBody>
                  <a:tcPr marL="50325" marR="50325" marT="0" marB="0" anchor="ctr">
                    <a:solidFill>
                      <a:srgbClr val="3BA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104,29</a:t>
                      </a:r>
                    </a:p>
                  </a:txBody>
                  <a:tcPr marL="50325" marR="50325" marT="0" marB="0" anchor="ctr">
                    <a:solidFill>
                      <a:srgbClr val="3B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НАЛОГОВЫЕ ДОХОДЫ, из них: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57BA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1 150 472,90</a:t>
                      </a:r>
                    </a:p>
                  </a:txBody>
                  <a:tcPr marL="50325" marR="50325" marT="0" marB="0" anchor="ctr">
                    <a:solidFill>
                      <a:srgbClr val="57BA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1 202 149,39</a:t>
                      </a:r>
                    </a:p>
                  </a:txBody>
                  <a:tcPr marL="50325" marR="50325" marT="0" marB="0" anchor="ctr">
                    <a:solidFill>
                      <a:srgbClr val="57BA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104,49</a:t>
                      </a:r>
                    </a:p>
                  </a:txBody>
                  <a:tcPr marL="50325" marR="50325" marT="0" marB="0" anchor="ctr">
                    <a:solidFill>
                      <a:srgbClr val="57BA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  НДФЛ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398 231,41</a:t>
                      </a: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418 762,21</a:t>
                      </a: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105 ,16</a:t>
                      </a:r>
                    </a:p>
                  </a:txBody>
                  <a:tcPr marL="50325" marR="503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  Акцизы на нефтепродукты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1 555,00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1 759,10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113,13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  Налоги на совокупный доход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310 332,00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319 970,36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8080"/>
                          </a:solidFill>
                          <a:effectLst/>
                        </a:rPr>
                        <a:t>  Земельный налог и налог на имущество</a:t>
                      </a:r>
                      <a:endParaRPr lang="ru-RU" sz="800" dirty="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331 662,00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400 682,18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120,81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8080"/>
                          </a:solidFill>
                          <a:effectLst/>
                        </a:rPr>
                        <a:t>  Государственная пошлина</a:t>
                      </a:r>
                      <a:endParaRPr lang="ru-RU" sz="800" dirty="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5 276,00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6 232,28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118,13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808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900" b="1" kern="1200" dirty="0">
                          <a:solidFill>
                            <a:srgbClr val="008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Задолженность по отмененным налогам</a:t>
                      </a: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551950"/>
                  </a:ext>
                </a:extLst>
              </a:tr>
              <a:tr h="247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НЕНАЛОГОВЫЕ ДОХОДЫ, из них: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57BA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170 351,00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7BA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176 114,85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7BA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103,38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7BA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8080"/>
                          </a:solidFill>
                          <a:effectLst/>
                        </a:rPr>
                        <a:t>  Доходы от использования имущества</a:t>
                      </a:r>
                      <a:endParaRPr lang="ru-RU" sz="800" dirty="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137 390,00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142 326,64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103,59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8080"/>
                          </a:solidFill>
                          <a:effectLst/>
                        </a:rPr>
                        <a:t>  Плата за негативное воздействие на окружающую среду</a:t>
                      </a:r>
                      <a:endParaRPr lang="ru-RU" sz="800" dirty="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282,22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104,53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8080"/>
                          </a:solidFill>
                          <a:effectLst/>
                        </a:rPr>
                        <a:t>  Доходы от продажи материальных и нематериальных активов</a:t>
                      </a:r>
                      <a:endParaRPr lang="ru-RU" sz="800" dirty="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20 100,00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20 648,66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102,73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  Штрафы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3 481,00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3 475,92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99,85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8080"/>
                          </a:solidFill>
                          <a:effectLst/>
                        </a:rPr>
                        <a:t>  Прочие неналоговые доходы</a:t>
                      </a:r>
                      <a:endParaRPr lang="ru-RU" sz="800">
                        <a:solidFill>
                          <a:srgbClr val="008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8 909,00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9 227,27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103,57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6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5" marR="50325" marT="0" marB="0" anchor="ctr">
                    <a:solidFill>
                      <a:srgbClr val="3BA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1 101 578,80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BA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1 089 993,50</a:t>
                      </a:r>
                    </a:p>
                  </a:txBody>
                  <a:tcPr marL="68580" marR="68580" marT="0" marB="0" anchor="ctr">
                    <a:solidFill>
                      <a:srgbClr val="3BA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98,95</a:t>
                      </a:r>
                    </a:p>
                  </a:txBody>
                  <a:tcPr marL="68580" marR="68580" marT="0" marB="0" anchor="ctr">
                    <a:solidFill>
                      <a:srgbClr val="3B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11443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63898" cy="514350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61173" y="0"/>
            <a:ext cx="3755136" cy="5143500"/>
          </a:xfrm>
          <a:prstGeom prst="rect">
            <a:avLst/>
          </a:prstGeom>
          <a:gradFill flip="none" rotWithShape="1">
            <a:gsLst>
              <a:gs pos="0">
                <a:srgbClr val="BCEDA1">
                  <a:alpha val="0"/>
                </a:srgbClr>
              </a:gs>
              <a:gs pos="5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411711" y="2019299"/>
            <a:ext cx="8466117" cy="2647462"/>
            <a:chOff x="231440" y="1995670"/>
            <a:chExt cx="8466117" cy="26474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31440" y="1995670"/>
              <a:ext cx="2400870" cy="2647462"/>
              <a:chOff x="338567" y="2135878"/>
              <a:chExt cx="2444018" cy="2647462"/>
            </a:xfrm>
          </p:grpSpPr>
          <p:sp>
            <p:nvSpPr>
              <p:cNvPr id="67" name="Subtitle 2"/>
              <p:cNvSpPr txBox="1">
                <a:spLocks/>
              </p:cNvSpPr>
              <p:nvPr/>
            </p:nvSpPr>
            <p:spPr>
              <a:xfrm>
                <a:off x="564641" y="2850489"/>
                <a:ext cx="1991869" cy="493493"/>
              </a:xfrm>
              <a:prstGeom prst="rect">
                <a:avLst/>
              </a:prstGeom>
            </p:spPr>
            <p:txBody>
              <a:bodyPr vert="horz" wrap="square" lIns="81559" tIns="40779" rIns="81559" bIns="40779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515"/>
                  </a:lnSpc>
                </a:pPr>
                <a:r>
                  <a:rPr lang="ru-RU" sz="2200" dirty="0">
                    <a:solidFill>
                      <a:srgbClr val="486B92"/>
                    </a:solidFill>
                    <a:latin typeface="Poppins Light" charset="0"/>
                    <a:ea typeface="Poppins Light" charset="0"/>
                    <a:cs typeface="Poppins Light" charset="0"/>
                  </a:rPr>
                  <a:t>Налог на имущество ФЛ</a:t>
                </a:r>
                <a:endParaRPr lang="en-US" sz="2200" dirty="0">
                  <a:solidFill>
                    <a:srgbClr val="486B92"/>
                  </a:solidFill>
                  <a:latin typeface="Poppins Light" charset="0"/>
                  <a:ea typeface="Poppins Light" charset="0"/>
                  <a:cs typeface="Poppins Light" charset="0"/>
                </a:endParaRPr>
              </a:p>
            </p:txBody>
          </p:sp>
          <p:sp>
            <p:nvSpPr>
              <p:cNvPr id="69" name="Rectangle 68"/>
              <p:cNvSpPr>
                <a:spLocks/>
              </p:cNvSpPr>
              <p:nvPr/>
            </p:nvSpPr>
            <p:spPr bwMode="auto">
              <a:xfrm>
                <a:off x="338567" y="2135878"/>
                <a:ext cx="2444018" cy="492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anchor="ctr" anchorCtr="0">
                <a:spAutoFit/>
              </a:bodyPr>
              <a:lstStyle/>
              <a:p>
                <a:pPr algn="ctr" defTabSz="1714500">
                  <a:lnSpc>
                    <a:spcPts val="2775"/>
                  </a:lnSpc>
                </a:pPr>
                <a:r>
                  <a:rPr lang="ru-RU" sz="6600" b="1" spc="188" dirty="0">
                    <a:solidFill>
                      <a:srgbClr val="486B92"/>
                    </a:solidFill>
                    <a:latin typeface="Arial Black" panose="020B0A04020102020204" pitchFamily="34" charset="0"/>
                    <a:ea typeface="Montserrat Ultra Light" charset="0"/>
                    <a:cs typeface="Montserrat Ultra Light" charset="0"/>
                    <a:sym typeface="Bebas Neue" charset="0"/>
                  </a:rPr>
                  <a:t>32</a:t>
                </a:r>
                <a:r>
                  <a:rPr lang="ru-RU" sz="3600" b="1" spc="188" dirty="0">
                    <a:solidFill>
                      <a:srgbClr val="486B92"/>
                    </a:solidFill>
                    <a:latin typeface="Montserrat Ultra Light" charset="0"/>
                    <a:ea typeface="Montserrat Ultra Light" charset="0"/>
                    <a:cs typeface="Montserrat Ultra Light" charset="0"/>
                    <a:sym typeface="Bebas Neue" charset="0"/>
                  </a:rPr>
                  <a:t>%</a:t>
                </a:r>
                <a:endParaRPr lang="en-US" sz="3600" b="1" spc="188" dirty="0">
                  <a:solidFill>
                    <a:srgbClr val="486B92"/>
                  </a:solidFill>
                  <a:latin typeface="Montserrat Ultra Light" charset="0"/>
                  <a:ea typeface="Montserrat Ultra Light" charset="0"/>
                  <a:cs typeface="Montserrat Ultra Light" charset="0"/>
                  <a:sym typeface="Bebas Neue" charset="0"/>
                </a:endParaRPr>
              </a:p>
            </p:txBody>
          </p:sp>
          <p:sp>
            <p:nvSpPr>
              <p:cNvPr id="22" name="Subtitle 2"/>
              <p:cNvSpPr txBox="1">
                <a:spLocks/>
              </p:cNvSpPr>
              <p:nvPr/>
            </p:nvSpPr>
            <p:spPr>
              <a:xfrm>
                <a:off x="527304" y="3678141"/>
                <a:ext cx="2066544" cy="1105199"/>
              </a:xfrm>
              <a:prstGeom prst="rect">
                <a:avLst/>
              </a:prstGeom>
            </p:spPr>
            <p:txBody>
              <a:bodyPr vert="horz" wrap="square" lIns="81559" tIns="40779" rIns="81559" bIns="40779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515"/>
                  </a:lnSpc>
                </a:pPr>
                <a:r>
                  <a:rPr lang="ru-RU" sz="2000" dirty="0">
                    <a:solidFill>
                      <a:srgbClr val="486B92"/>
                    </a:solidFill>
                    <a:latin typeface="+mn-lt"/>
                    <a:ea typeface="Poppins Light" charset="0"/>
                    <a:cs typeface="Poppins Light" charset="0"/>
                  </a:rPr>
                  <a:t>66 112</a:t>
                </a:r>
              </a:p>
              <a:p>
                <a:pPr>
                  <a:lnSpc>
                    <a:spcPts val="1515"/>
                  </a:lnSpc>
                </a:pPr>
                <a:endParaRPr lang="ru-RU" sz="800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  <a:p>
                <a:pPr>
                  <a:lnSpc>
                    <a:spcPts val="1515"/>
                  </a:lnSpc>
                </a:pPr>
                <a:endParaRPr lang="ru-RU" sz="2000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  <a:p>
                <a:pPr>
                  <a:lnSpc>
                    <a:spcPts val="1515"/>
                  </a:lnSpc>
                </a:pPr>
                <a:r>
                  <a:rPr lang="ru-RU" sz="3600" b="1" dirty="0">
                    <a:solidFill>
                      <a:srgbClr val="486B92"/>
                    </a:solidFill>
                    <a:latin typeface="+mn-lt"/>
                    <a:ea typeface="Poppins Light" charset="0"/>
                    <a:cs typeface="Poppins Light" charset="0"/>
                  </a:rPr>
                  <a:t>88 155</a:t>
                </a:r>
                <a:endParaRPr lang="en-US" sz="3600" b="1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</p:txBody>
          </p: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1560575" y="3883152"/>
                <a:ext cx="1" cy="4328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Группа 33"/>
            <p:cNvGrpSpPr/>
            <p:nvPr/>
          </p:nvGrpSpPr>
          <p:grpSpPr>
            <a:xfrm>
              <a:off x="2533118" y="2005801"/>
              <a:ext cx="2030060" cy="2613414"/>
              <a:chOff x="527304" y="2146009"/>
              <a:chExt cx="2066544" cy="2613414"/>
            </a:xfrm>
          </p:grpSpPr>
          <p:sp>
            <p:nvSpPr>
              <p:cNvPr id="36" name="Rectangle 68"/>
              <p:cNvSpPr>
                <a:spLocks/>
              </p:cNvSpPr>
              <p:nvPr/>
            </p:nvSpPr>
            <p:spPr bwMode="auto">
              <a:xfrm>
                <a:off x="676655" y="2146009"/>
                <a:ext cx="1910077" cy="471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anchor="ctr" anchorCtr="0">
                <a:spAutoFit/>
              </a:bodyPr>
              <a:lstStyle/>
              <a:p>
                <a:pPr algn="ctr" defTabSz="1714500">
                  <a:lnSpc>
                    <a:spcPts val="2775"/>
                  </a:lnSpc>
                </a:pPr>
                <a:r>
                  <a:rPr lang="ru-RU" sz="6000" b="1" spc="188" dirty="0">
                    <a:solidFill>
                      <a:srgbClr val="486B92"/>
                    </a:solidFill>
                    <a:latin typeface="Arial Black" panose="020B0A04020102020204" pitchFamily="34" charset="0"/>
                    <a:ea typeface="Montserrat Ultra Light" charset="0"/>
                    <a:cs typeface="Montserrat Ultra Light" charset="0"/>
                    <a:sym typeface="Bebas Neue" charset="0"/>
                  </a:rPr>
                  <a:t>29</a:t>
                </a:r>
                <a:r>
                  <a:rPr lang="ru-RU" sz="3600" b="1" spc="188" dirty="0">
                    <a:solidFill>
                      <a:srgbClr val="486B92"/>
                    </a:solidFill>
                    <a:latin typeface="Montserrat Ultra Light" charset="0"/>
                    <a:ea typeface="Montserrat Ultra Light" charset="0"/>
                    <a:cs typeface="Montserrat Ultra Light" charset="0"/>
                    <a:sym typeface="Bebas Neue" charset="0"/>
                  </a:rPr>
                  <a:t>%</a:t>
                </a:r>
                <a:endParaRPr lang="en-US" sz="3600" b="1" spc="188" dirty="0">
                  <a:solidFill>
                    <a:srgbClr val="486B92"/>
                  </a:solidFill>
                  <a:latin typeface="Montserrat Ultra Light" charset="0"/>
                  <a:ea typeface="Montserrat Ultra Light" charset="0"/>
                  <a:cs typeface="Montserrat Ultra Light" charset="0"/>
                  <a:sym typeface="Bebas Neue" charset="0"/>
                </a:endParaRPr>
              </a:p>
            </p:txBody>
          </p:sp>
          <p:sp>
            <p:nvSpPr>
              <p:cNvPr id="37" name="Subtitle 2"/>
              <p:cNvSpPr txBox="1">
                <a:spLocks/>
              </p:cNvSpPr>
              <p:nvPr/>
            </p:nvSpPr>
            <p:spPr>
              <a:xfrm>
                <a:off x="527304" y="3678141"/>
                <a:ext cx="2066544" cy="1081282"/>
              </a:xfrm>
              <a:prstGeom prst="rect">
                <a:avLst/>
              </a:prstGeom>
            </p:spPr>
            <p:txBody>
              <a:bodyPr vert="horz" wrap="square" lIns="81559" tIns="40779" rIns="81559" bIns="40779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515"/>
                  </a:lnSpc>
                </a:pPr>
                <a:r>
                  <a:rPr lang="ru-RU" sz="2000" dirty="0">
                    <a:solidFill>
                      <a:srgbClr val="486B92"/>
                    </a:solidFill>
                    <a:latin typeface="+mn-lt"/>
                    <a:ea typeface="Poppins Light" charset="0"/>
                    <a:cs typeface="Poppins Light" charset="0"/>
                  </a:rPr>
                  <a:t>307 459</a:t>
                </a:r>
              </a:p>
              <a:p>
                <a:pPr>
                  <a:lnSpc>
                    <a:spcPts val="1515"/>
                  </a:lnSpc>
                </a:pPr>
                <a:endParaRPr lang="ru-RU" sz="800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  <a:p>
                <a:pPr>
                  <a:lnSpc>
                    <a:spcPts val="1515"/>
                  </a:lnSpc>
                </a:pPr>
                <a:endParaRPr lang="ru-RU" sz="2000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  <a:p>
                <a:pPr>
                  <a:lnSpc>
                    <a:spcPts val="1515"/>
                  </a:lnSpc>
                </a:pPr>
                <a:r>
                  <a:rPr lang="ru-RU" sz="3200" b="1" dirty="0">
                    <a:solidFill>
                      <a:srgbClr val="486B92"/>
                    </a:solidFill>
                    <a:latin typeface="+mn-lt"/>
                    <a:ea typeface="Poppins Light" charset="0"/>
                    <a:cs typeface="Poppins Light" charset="0"/>
                  </a:rPr>
                  <a:t>397 104</a:t>
                </a:r>
                <a:endParaRPr lang="en-US" sz="3200" b="1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</p:txBody>
          </p:sp>
          <p:cxnSp>
            <p:nvCxnSpPr>
              <p:cNvPr id="38" name="Прямая соединительная линия 37"/>
              <p:cNvCxnSpPr/>
              <p:nvPr/>
            </p:nvCxnSpPr>
            <p:spPr>
              <a:xfrm flipH="1">
                <a:off x="1560575" y="3883152"/>
                <a:ext cx="1" cy="4328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Группа 38"/>
            <p:cNvGrpSpPr/>
            <p:nvPr/>
          </p:nvGrpSpPr>
          <p:grpSpPr>
            <a:xfrm>
              <a:off x="4642529" y="2015932"/>
              <a:ext cx="2030060" cy="2579366"/>
              <a:chOff x="527304" y="2156140"/>
              <a:chExt cx="2066544" cy="2579366"/>
            </a:xfrm>
          </p:grpSpPr>
          <p:sp>
            <p:nvSpPr>
              <p:cNvPr id="43" name="Subtitle 2"/>
              <p:cNvSpPr txBox="1">
                <a:spLocks/>
              </p:cNvSpPr>
              <p:nvPr/>
            </p:nvSpPr>
            <p:spPr>
              <a:xfrm>
                <a:off x="759320" y="2866021"/>
                <a:ext cx="1767839" cy="307865"/>
              </a:xfrm>
              <a:prstGeom prst="rect">
                <a:avLst/>
              </a:prstGeom>
            </p:spPr>
            <p:txBody>
              <a:bodyPr vert="horz" wrap="square" lIns="81559" tIns="40779" rIns="81559" bIns="40779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515"/>
                  </a:lnSpc>
                </a:pPr>
                <a:r>
                  <a:rPr lang="ru-RU" dirty="0">
                    <a:solidFill>
                      <a:srgbClr val="486B92"/>
                    </a:solidFill>
                    <a:latin typeface="Poppins Light" charset="0"/>
                    <a:ea typeface="Poppins Light" charset="0"/>
                    <a:cs typeface="Poppins Light" charset="0"/>
                  </a:rPr>
                  <a:t>НДФЛ</a:t>
                </a:r>
                <a:endParaRPr lang="en-US" dirty="0">
                  <a:solidFill>
                    <a:srgbClr val="486B92"/>
                  </a:solidFill>
                  <a:latin typeface="Poppins Light" charset="0"/>
                  <a:ea typeface="Poppins Light" charset="0"/>
                  <a:cs typeface="Poppins Light" charset="0"/>
                </a:endParaRPr>
              </a:p>
            </p:txBody>
          </p:sp>
          <p:sp>
            <p:nvSpPr>
              <p:cNvPr id="44" name="Rectangle 68"/>
              <p:cNvSpPr>
                <a:spLocks/>
              </p:cNvSpPr>
              <p:nvPr/>
            </p:nvSpPr>
            <p:spPr bwMode="auto">
              <a:xfrm>
                <a:off x="676654" y="2156140"/>
                <a:ext cx="1910077" cy="4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anchor="ctr" anchorCtr="0">
                <a:spAutoFit/>
              </a:bodyPr>
              <a:lstStyle/>
              <a:p>
                <a:pPr algn="ctr" defTabSz="1714500">
                  <a:lnSpc>
                    <a:spcPts val="2775"/>
                  </a:lnSpc>
                </a:pPr>
                <a:r>
                  <a:rPr lang="ru-RU" sz="5400" b="1" spc="188" dirty="0">
                    <a:solidFill>
                      <a:srgbClr val="486B92"/>
                    </a:solidFill>
                    <a:latin typeface="Arial Black" panose="020B0A04020102020204" pitchFamily="34" charset="0"/>
                    <a:ea typeface="Montserrat Ultra Light" charset="0"/>
                    <a:cs typeface="Montserrat Ultra Light" charset="0"/>
                    <a:sym typeface="Bebas Neue" charset="0"/>
                  </a:rPr>
                  <a:t>1</a:t>
                </a:r>
                <a:r>
                  <a:rPr lang="ru-RU" sz="3600" b="1" spc="188" dirty="0">
                    <a:solidFill>
                      <a:srgbClr val="486B92"/>
                    </a:solidFill>
                    <a:latin typeface="Montserrat Ultra Light" charset="0"/>
                    <a:ea typeface="Montserrat Ultra Light" charset="0"/>
                    <a:cs typeface="Montserrat Ultra Light" charset="0"/>
                    <a:sym typeface="Bebas Neue" charset="0"/>
                  </a:rPr>
                  <a:t>%</a:t>
                </a:r>
                <a:endParaRPr lang="en-US" sz="3600" b="1" spc="188" dirty="0">
                  <a:solidFill>
                    <a:srgbClr val="486B92"/>
                  </a:solidFill>
                  <a:latin typeface="Montserrat Ultra Light" charset="0"/>
                  <a:ea typeface="Montserrat Ultra Light" charset="0"/>
                  <a:cs typeface="Montserrat Ultra Light" charset="0"/>
                  <a:sym typeface="Bebas Neue" charset="0"/>
                </a:endParaRPr>
              </a:p>
            </p:txBody>
          </p:sp>
          <p:sp>
            <p:nvSpPr>
              <p:cNvPr id="45" name="Subtitle 2"/>
              <p:cNvSpPr txBox="1">
                <a:spLocks/>
              </p:cNvSpPr>
              <p:nvPr/>
            </p:nvSpPr>
            <p:spPr>
              <a:xfrm>
                <a:off x="527304" y="3678141"/>
                <a:ext cx="2066544" cy="1057365"/>
              </a:xfrm>
              <a:prstGeom prst="rect">
                <a:avLst/>
              </a:prstGeom>
            </p:spPr>
            <p:txBody>
              <a:bodyPr vert="horz" wrap="square" lIns="81559" tIns="40779" rIns="81559" bIns="40779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515"/>
                  </a:lnSpc>
                </a:pPr>
                <a:r>
                  <a:rPr lang="ru-RU" sz="2000" dirty="0">
                    <a:solidFill>
                      <a:srgbClr val="486B92"/>
                    </a:solidFill>
                    <a:latin typeface="+mn-lt"/>
                    <a:ea typeface="Poppins Light" charset="0"/>
                    <a:cs typeface="Poppins Light" charset="0"/>
                  </a:rPr>
                  <a:t>418 762</a:t>
                </a:r>
              </a:p>
              <a:p>
                <a:pPr>
                  <a:lnSpc>
                    <a:spcPts val="1515"/>
                  </a:lnSpc>
                </a:pPr>
                <a:endParaRPr lang="ru-RU" sz="800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  <a:p>
                <a:pPr>
                  <a:lnSpc>
                    <a:spcPts val="1515"/>
                  </a:lnSpc>
                </a:pPr>
                <a:endParaRPr lang="ru-RU" sz="2000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  <a:p>
                <a:pPr>
                  <a:lnSpc>
                    <a:spcPts val="1515"/>
                  </a:lnSpc>
                </a:pPr>
                <a:r>
                  <a:rPr lang="ru-RU" sz="2800" b="1" dirty="0">
                    <a:solidFill>
                      <a:srgbClr val="486B92"/>
                    </a:solidFill>
                    <a:latin typeface="+mn-lt"/>
                    <a:ea typeface="Poppins Light" charset="0"/>
                    <a:cs typeface="Poppins Light" charset="0"/>
                  </a:rPr>
                  <a:t>423 982</a:t>
                </a:r>
                <a:endParaRPr lang="en-US" sz="2800" b="1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</p:txBody>
          </p:sp>
          <p:cxnSp>
            <p:nvCxnSpPr>
              <p:cNvPr id="46" name="Прямая соединительная линия 45"/>
              <p:cNvCxnSpPr/>
              <p:nvPr/>
            </p:nvCxnSpPr>
            <p:spPr>
              <a:xfrm flipH="1">
                <a:off x="1560575" y="3883152"/>
                <a:ext cx="1" cy="4328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Группа 46"/>
            <p:cNvGrpSpPr/>
            <p:nvPr/>
          </p:nvGrpSpPr>
          <p:grpSpPr>
            <a:xfrm>
              <a:off x="6667497" y="2029430"/>
              <a:ext cx="2030060" cy="2541952"/>
              <a:chOff x="527304" y="2169638"/>
              <a:chExt cx="2066544" cy="2541952"/>
            </a:xfrm>
          </p:grpSpPr>
          <p:sp>
            <p:nvSpPr>
              <p:cNvPr id="48" name="Subtitle 2"/>
              <p:cNvSpPr txBox="1">
                <a:spLocks/>
              </p:cNvSpPr>
              <p:nvPr/>
            </p:nvSpPr>
            <p:spPr>
              <a:xfrm>
                <a:off x="646527" y="2866021"/>
                <a:ext cx="1767839" cy="294336"/>
              </a:xfrm>
              <a:prstGeom prst="rect">
                <a:avLst/>
              </a:prstGeom>
            </p:spPr>
            <p:txBody>
              <a:bodyPr vert="horz" wrap="square" lIns="81559" tIns="40779" rIns="81559" bIns="40779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515"/>
                  </a:lnSpc>
                </a:pPr>
                <a:r>
                  <a:rPr lang="ru-RU" sz="2000" dirty="0">
                    <a:solidFill>
                      <a:srgbClr val="486B92"/>
                    </a:solidFill>
                    <a:latin typeface="Poppins Light" charset="0"/>
                    <a:ea typeface="Poppins Light" charset="0"/>
                    <a:cs typeface="Poppins Light" charset="0"/>
                  </a:rPr>
                  <a:t>Штрафы</a:t>
                </a:r>
                <a:endParaRPr lang="en-US" sz="2000" dirty="0">
                  <a:solidFill>
                    <a:srgbClr val="486B92"/>
                  </a:solidFill>
                  <a:latin typeface="Poppins Light" charset="0"/>
                  <a:ea typeface="Poppins Light" charset="0"/>
                  <a:cs typeface="Poppins Light" charset="0"/>
                </a:endParaRPr>
              </a:p>
            </p:txBody>
          </p:sp>
          <p:sp>
            <p:nvSpPr>
              <p:cNvPr id="49" name="Rectangle 68"/>
              <p:cNvSpPr>
                <a:spLocks/>
              </p:cNvSpPr>
              <p:nvPr/>
            </p:nvSpPr>
            <p:spPr bwMode="auto">
              <a:xfrm>
                <a:off x="642974" y="2169638"/>
                <a:ext cx="1910077" cy="424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anchor="ctr" anchorCtr="0">
                <a:spAutoFit/>
              </a:bodyPr>
              <a:lstStyle/>
              <a:p>
                <a:pPr algn="ctr" defTabSz="1714500">
                  <a:lnSpc>
                    <a:spcPts val="2775"/>
                  </a:lnSpc>
                </a:pPr>
                <a:r>
                  <a:rPr lang="ru-RU" sz="4600" b="1" spc="188" dirty="0">
                    <a:solidFill>
                      <a:srgbClr val="486B92"/>
                    </a:solidFill>
                    <a:latin typeface="Arial Black" panose="020B0A04020102020204" pitchFamily="34" charset="0"/>
                    <a:ea typeface="Montserrat Ultra Light" charset="0"/>
                    <a:cs typeface="Montserrat Ultra Light" charset="0"/>
                    <a:sym typeface="Bebas Neue" charset="0"/>
                  </a:rPr>
                  <a:t>90</a:t>
                </a:r>
                <a:r>
                  <a:rPr lang="ru-RU" sz="3600" b="1" spc="188" dirty="0">
                    <a:solidFill>
                      <a:srgbClr val="486B92"/>
                    </a:solidFill>
                    <a:latin typeface="Montserrat Ultra Light" charset="0"/>
                    <a:ea typeface="Montserrat Ultra Light" charset="0"/>
                    <a:cs typeface="Montserrat Ultra Light" charset="0"/>
                    <a:sym typeface="Bebas Neue" charset="0"/>
                  </a:rPr>
                  <a:t>%</a:t>
                </a:r>
                <a:endParaRPr lang="en-US" sz="3600" b="1" spc="188" dirty="0">
                  <a:solidFill>
                    <a:srgbClr val="486B92"/>
                  </a:solidFill>
                  <a:latin typeface="Montserrat Ultra Light" charset="0"/>
                  <a:ea typeface="Montserrat Ultra Light" charset="0"/>
                  <a:cs typeface="Montserrat Ultra Light" charset="0"/>
                  <a:sym typeface="Bebas Neue" charset="0"/>
                </a:endParaRPr>
              </a:p>
            </p:txBody>
          </p:sp>
          <p:sp>
            <p:nvSpPr>
              <p:cNvPr id="51" name="Subtitle 2"/>
              <p:cNvSpPr txBox="1">
                <a:spLocks/>
              </p:cNvSpPr>
              <p:nvPr/>
            </p:nvSpPr>
            <p:spPr>
              <a:xfrm>
                <a:off x="527304" y="3678141"/>
                <a:ext cx="2066544" cy="1033449"/>
              </a:xfrm>
              <a:prstGeom prst="rect">
                <a:avLst/>
              </a:prstGeom>
            </p:spPr>
            <p:txBody>
              <a:bodyPr vert="horz" wrap="square" lIns="81559" tIns="40779" rIns="81559" bIns="40779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515"/>
                  </a:lnSpc>
                </a:pPr>
                <a:r>
                  <a:rPr lang="ru-RU" sz="2000" dirty="0">
                    <a:solidFill>
                      <a:srgbClr val="486B92"/>
                    </a:solidFill>
                    <a:latin typeface="+mn-lt"/>
                    <a:ea typeface="Poppins Light" charset="0"/>
                    <a:cs typeface="Poppins Light" charset="0"/>
                  </a:rPr>
                  <a:t>3 476</a:t>
                </a:r>
              </a:p>
              <a:p>
                <a:pPr>
                  <a:lnSpc>
                    <a:spcPts val="1515"/>
                  </a:lnSpc>
                </a:pPr>
                <a:endParaRPr lang="ru-RU" sz="800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  <a:p>
                <a:pPr>
                  <a:lnSpc>
                    <a:spcPts val="1515"/>
                  </a:lnSpc>
                </a:pPr>
                <a:endParaRPr lang="ru-RU" sz="2000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  <a:p>
                <a:pPr>
                  <a:lnSpc>
                    <a:spcPts val="1515"/>
                  </a:lnSpc>
                </a:pPr>
                <a:r>
                  <a:rPr lang="ru-RU" b="1" dirty="0">
                    <a:solidFill>
                      <a:srgbClr val="486B92"/>
                    </a:solidFill>
                    <a:latin typeface="+mn-lt"/>
                    <a:ea typeface="Poppins Light" charset="0"/>
                    <a:cs typeface="Poppins Light" charset="0"/>
                  </a:rPr>
                  <a:t>6 635</a:t>
                </a:r>
                <a:endParaRPr lang="en-US" b="1" dirty="0">
                  <a:solidFill>
                    <a:srgbClr val="486B92"/>
                  </a:solidFill>
                  <a:latin typeface="+mn-lt"/>
                  <a:ea typeface="Poppins Light" charset="0"/>
                  <a:cs typeface="Poppins Light" charset="0"/>
                </a:endParaRPr>
              </a:p>
            </p:txBody>
          </p:sp>
          <p:cxnSp>
            <p:nvCxnSpPr>
              <p:cNvPr id="52" name="Прямая соединительная линия 51"/>
              <p:cNvCxnSpPr/>
              <p:nvPr/>
            </p:nvCxnSpPr>
            <p:spPr>
              <a:xfrm flipH="1">
                <a:off x="1560575" y="3883152"/>
                <a:ext cx="1" cy="4328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812005" y="438547"/>
            <a:ext cx="7520007" cy="403957"/>
          </a:xfrm>
          <a:prstGeom prst="rect">
            <a:avLst/>
          </a:prstGeom>
          <a:noFill/>
        </p:spPr>
        <p:txBody>
          <a:bodyPr wrap="none" lIns="34290" tIns="17145" rIns="34290" bIns="17145" rtlCol="0">
            <a:spAutoFit/>
          </a:bodyPr>
          <a:lstStyle/>
          <a:p>
            <a:pPr algn="ctr"/>
            <a:r>
              <a:rPr lang="ru-RU" sz="2400" b="1" dirty="0">
                <a:solidFill>
                  <a:srgbClr val="486B92"/>
                </a:solidFill>
                <a:latin typeface="Arial Black" panose="020B0A04020102020204" pitchFamily="34" charset="0"/>
                <a:ea typeface="Lato Black" charset="0"/>
                <a:cs typeface="Lato Black" charset="0"/>
              </a:rPr>
              <a:t>УВЕЛИЧЕНИЕ ПОСТУПЛЕНИЙ В 2023 ГОДУ</a:t>
            </a:r>
            <a:endParaRPr lang="en-US" sz="2400" b="1" dirty="0">
              <a:solidFill>
                <a:srgbClr val="486B92"/>
              </a:solidFill>
              <a:latin typeface="Arial Black" panose="020B0A04020102020204" pitchFamily="34" charset="0"/>
              <a:ea typeface="Lato Black" charset="0"/>
              <a:cs typeface="Lato Black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24964" y="908195"/>
            <a:ext cx="2694071" cy="280846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ru-RU" sz="1600" dirty="0">
                <a:solidFill>
                  <a:srgbClr val="486B92"/>
                </a:solidFill>
                <a:latin typeface="Lato Light" charset="0"/>
                <a:ea typeface="Lato Light" charset="0"/>
                <a:cs typeface="Lato Light" charset="0"/>
              </a:rPr>
              <a:t>по сравнению с 2022 годом</a:t>
            </a:r>
            <a:endParaRPr lang="en-US" sz="1600" dirty="0">
              <a:solidFill>
                <a:srgbClr val="486B92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98002" y="4833840"/>
            <a:ext cx="1045154" cy="203902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100" dirty="0">
                <a:solidFill>
                  <a:srgbClr val="486B92"/>
                </a:solidFill>
              </a:rPr>
              <a:t>(</a:t>
            </a:r>
            <a:r>
              <a:rPr lang="ru-RU" sz="1100" dirty="0" err="1">
                <a:solidFill>
                  <a:srgbClr val="486B92"/>
                </a:solidFill>
              </a:rPr>
              <a:t>тыс.руб</a:t>
            </a:r>
            <a:r>
              <a:rPr lang="ru-RU" sz="1100" dirty="0">
                <a:solidFill>
                  <a:srgbClr val="486B92"/>
                </a:solidFill>
              </a:rPr>
              <a:t>)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E3D40C42-8A21-447F-82F1-FDA5951E917D}"/>
              </a:ext>
            </a:extLst>
          </p:cNvPr>
          <p:cNvSpPr txBox="1">
            <a:spLocks/>
          </p:cNvSpPr>
          <p:nvPr/>
        </p:nvSpPr>
        <p:spPr>
          <a:xfrm>
            <a:off x="2726504" y="2631966"/>
            <a:ext cx="1956703" cy="672260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15"/>
              </a:lnSpc>
            </a:pPr>
            <a:r>
              <a:rPr lang="ru-RU" sz="1800" dirty="0">
                <a:solidFill>
                  <a:srgbClr val="486B92"/>
                </a:solidFill>
                <a:latin typeface="Poppins Light" charset="0"/>
                <a:ea typeface="Poppins Light" charset="0"/>
                <a:cs typeface="Poppins Light" charset="0"/>
              </a:rPr>
              <a:t>Упрощенная система налогообложения</a:t>
            </a:r>
            <a:endParaRPr lang="en-US" sz="1800" dirty="0">
              <a:solidFill>
                <a:srgbClr val="486B92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9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5;p14"/>
          <p:cNvSpPr txBox="1">
            <a:spLocks/>
          </p:cNvSpPr>
          <p:nvPr/>
        </p:nvSpPr>
        <p:spPr>
          <a:xfrm>
            <a:off x="1874199" y="225552"/>
            <a:ext cx="7146263" cy="97076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6856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30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808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Удельный об</a:t>
            </a:r>
            <a:r>
              <a:rPr lang="ru-RU" sz="2800" dirty="0">
                <a:solidFill>
                  <a:srgbClr val="00808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ъ</a:t>
            </a:r>
            <a:r>
              <a:rPr lang="ru-RU" sz="2400" dirty="0">
                <a:solidFill>
                  <a:srgbClr val="00808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ем налоговых и неналоговых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808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доходов бюджета на душу населения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739422"/>
              </p:ext>
            </p:extLst>
          </p:nvPr>
        </p:nvGraphicFramePr>
        <p:xfrm>
          <a:off x="2503952" y="1700784"/>
          <a:ext cx="5896336" cy="29569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08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6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Муниципальное образование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Численность населения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(чел)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Сумма налоговых и неналоговых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доходов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В расчете на 1 жителя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Котельники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7BA8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63</a:t>
                      </a:r>
                      <a:r>
                        <a:rPr lang="ru-RU" sz="140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 728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7BA8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1 323,54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7BA8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20,77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7BA8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Люберцы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224 195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6 266,53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27,15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Лыткарино</a:t>
                      </a:r>
                    </a:p>
                  </a:txBody>
                  <a:tcPr anchor="ctr">
                    <a:solidFill>
                      <a:srgbClr val="57BA8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60 561</a:t>
                      </a:r>
                    </a:p>
                  </a:txBody>
                  <a:tcPr anchor="ctr">
                    <a:solidFill>
                      <a:srgbClr val="57BA8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1 001,40</a:t>
                      </a:r>
                    </a:p>
                  </a:txBody>
                  <a:tcPr anchor="ctr">
                    <a:solidFill>
                      <a:srgbClr val="57BA8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16,53</a:t>
                      </a:r>
                    </a:p>
                  </a:txBody>
                  <a:tcPr anchor="ctr">
                    <a:solidFill>
                      <a:srgbClr val="57BA8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Дзержинский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57 918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1 183,02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19,13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70841" y="1459757"/>
            <a:ext cx="1045154" cy="203902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1100" dirty="0">
                <a:solidFill>
                  <a:srgbClr val="007370"/>
                </a:solidFill>
              </a:rPr>
              <a:t>(</a:t>
            </a:r>
            <a:r>
              <a:rPr lang="ru-RU" sz="1100" dirty="0" err="1">
                <a:solidFill>
                  <a:srgbClr val="007370"/>
                </a:solidFill>
              </a:rPr>
              <a:t>млн.руб</a:t>
            </a:r>
            <a:r>
              <a:rPr lang="ru-RU" sz="1100" dirty="0">
                <a:solidFill>
                  <a:srgbClr val="00737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06845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051228"/>
              </p:ext>
            </p:extLst>
          </p:nvPr>
        </p:nvGraphicFramePr>
        <p:xfrm>
          <a:off x="2905131" y="1194085"/>
          <a:ext cx="2880320" cy="275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0555" y="247410"/>
            <a:ext cx="7003312" cy="78318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altLang="ru-RU" sz="2400" dirty="0">
                <a:solidFill>
                  <a:srgbClr val="008080"/>
                </a:solidFill>
                <a:latin typeface="Arial Black" panose="020B0A04020102020204" pitchFamily="34" charset="0"/>
                <a:ea typeface="Lato Light" charset="0"/>
                <a:cs typeface="Lato Light" charset="0"/>
              </a:rPr>
              <a:t>Предоставление налоговых льгот физическим лицам </a:t>
            </a:r>
          </a:p>
          <a:p>
            <a:pPr algn="ctr"/>
            <a:r>
              <a:rPr lang="ru-RU" altLang="ru-RU" sz="1800" dirty="0">
                <a:solidFill>
                  <a:srgbClr val="008080"/>
                </a:solidFill>
                <a:latin typeface="Arial Black" panose="020B0A04020102020204" pitchFamily="34" charset="0"/>
                <a:ea typeface="Lato Light" charset="0"/>
                <a:cs typeface="Lato Light" charset="0"/>
              </a:rPr>
              <a:t>(выпадающие доходы)</a:t>
            </a:r>
            <a:endParaRPr lang="ru-RU" sz="1800" dirty="0">
              <a:solidFill>
                <a:srgbClr val="008080"/>
              </a:solidFill>
              <a:latin typeface="Arial Black" panose="020B0A04020102020204" pitchFamily="34" charset="0"/>
              <a:ea typeface="Lato Light" charset="0"/>
              <a:cs typeface="Lato Light" charset="0"/>
            </a:endParaRPr>
          </a:p>
        </p:txBody>
      </p:sp>
      <p:graphicFrame>
        <p:nvGraphicFramePr>
          <p:cNvPr id="7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623029"/>
              </p:ext>
            </p:extLst>
          </p:nvPr>
        </p:nvGraphicFramePr>
        <p:xfrm>
          <a:off x="120800" y="1194085"/>
          <a:ext cx="2880320" cy="275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324658"/>
              </p:ext>
            </p:extLst>
          </p:nvPr>
        </p:nvGraphicFramePr>
        <p:xfrm>
          <a:off x="5714568" y="1194085"/>
          <a:ext cx="2880320" cy="275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5996" y="1780482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102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51563" y="1780482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8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60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351563" y="3505650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5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986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57786" y="2636017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7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948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001120" y="1780482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1135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116687" y="1780482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8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86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116687" y="3505650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6166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622910" y="2636017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8186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10596" y="1780482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1178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926163" y="1780482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902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926163" y="3505650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6201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32387" y="2596043"/>
            <a:ext cx="6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8281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800" y="3998976"/>
            <a:ext cx="88342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accent4">
                    <a:lumMod val="50000"/>
                  </a:schemeClr>
                </a:solidFill>
              </a:rPr>
              <a:t>Перечень льгот по местным налогам установлен: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accent4">
                    <a:lumMod val="50000"/>
                  </a:schemeClr>
                </a:solidFill>
              </a:rPr>
              <a:t>Решением Совета депутатов городского округа Котельники Московской области от 18.11.2015 № 2/21 «О земельном налоге на территории городского округа Котельники Московской области»;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accent4">
                    <a:lumMod val="50000"/>
                  </a:schemeClr>
                </a:solidFill>
              </a:rPr>
              <a:t>Решением Совета депутатов городского округа Котельники Московской области от 11.11.2014 № 7/4 «О налоге на имущество физических лиц на территории городского округа Котельники Московской области».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003339" y="247410"/>
            <a:ext cx="1089229" cy="173124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/>
            <a:r>
              <a:rPr lang="ru-RU" sz="900" dirty="0">
                <a:solidFill>
                  <a:srgbClr val="007370"/>
                </a:solidFill>
              </a:rPr>
              <a:t>(</a:t>
            </a:r>
            <a:r>
              <a:rPr lang="ru-RU" sz="900" dirty="0" err="1">
                <a:solidFill>
                  <a:srgbClr val="007370"/>
                </a:solidFill>
              </a:rPr>
              <a:t>тыс.руб</a:t>
            </a:r>
            <a:r>
              <a:rPr lang="ru-RU" sz="900" dirty="0">
                <a:solidFill>
                  <a:srgbClr val="00737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01952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Основная схема исполнение бюджета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6DDD7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40525</TotalTime>
  <Words>2323</Words>
  <Application>Microsoft Office PowerPoint</Application>
  <PresentationFormat>Экран (16:9)</PresentationFormat>
  <Paragraphs>750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5" baseType="lpstr">
      <vt:lpstr>Arial</vt:lpstr>
      <vt:lpstr>Arial Black</vt:lpstr>
      <vt:lpstr>Bebas Neue</vt:lpstr>
      <vt:lpstr>Calibri</vt:lpstr>
      <vt:lpstr>Calibri Light</vt:lpstr>
      <vt:lpstr>Candara</vt:lpstr>
      <vt:lpstr>Gill Sans</vt:lpstr>
      <vt:lpstr>Lato</vt:lpstr>
      <vt:lpstr>Lato Black</vt:lpstr>
      <vt:lpstr>Lato Bold</vt:lpstr>
      <vt:lpstr>Lato Light</vt:lpstr>
      <vt:lpstr>Montserrat Hairline</vt:lpstr>
      <vt:lpstr>Montserrat Ultra Light</vt:lpstr>
      <vt:lpstr>Poppins Light</vt:lpstr>
      <vt:lpstr>Roboto</vt:lpstr>
      <vt:lpstr>Tahoma</vt:lpstr>
      <vt:lpstr>Times New Roman</vt:lpstr>
      <vt:lpstr>Verdana</vt:lpstr>
      <vt:lpstr>Wingdings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</vt:vector>
  </TitlesOfParts>
  <Manager>http://graphicriver.net/user/jetfabrik</Manager>
  <Company>http://graphicriver.net/user/jetfabrik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subject>http://graphicriver.net/user/jetfabrik</dc:subject>
  <dc:creator>Jetfabrik</dc:creator>
  <cp:keywords>http:/graphicriver.net/user/jetfabrik</cp:keywords>
  <dc:description>http://graphicriver.net/user/jetfabrik</dc:description>
  <cp:lastModifiedBy>Лидовская Ю.С.</cp:lastModifiedBy>
  <cp:revision>6307</cp:revision>
  <cp:lastPrinted>2023-05-03T12:20:53Z</cp:lastPrinted>
  <dcterms:created xsi:type="dcterms:W3CDTF">2014-11-12T21:47:38Z</dcterms:created>
  <dcterms:modified xsi:type="dcterms:W3CDTF">2024-06-17T12:09:23Z</dcterms:modified>
  <cp:category>http://graphicriver.net/user/jetfabrik</cp:category>
</cp:coreProperties>
</file>